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handoutMasterIdLst>
    <p:handoutMasterId r:id="rId46"/>
  </p:handoutMasterIdLst>
  <p:sldIdLst>
    <p:sldId id="257" r:id="rId2"/>
    <p:sldId id="331" r:id="rId3"/>
    <p:sldId id="258" r:id="rId4"/>
    <p:sldId id="259" r:id="rId5"/>
    <p:sldId id="260" r:id="rId6"/>
    <p:sldId id="261" r:id="rId7"/>
    <p:sldId id="267" r:id="rId8"/>
    <p:sldId id="268" r:id="rId9"/>
    <p:sldId id="324" r:id="rId10"/>
    <p:sldId id="329" r:id="rId11"/>
    <p:sldId id="330" r:id="rId12"/>
    <p:sldId id="326" r:id="rId13"/>
    <p:sldId id="327" r:id="rId14"/>
    <p:sldId id="328" r:id="rId15"/>
    <p:sldId id="262" r:id="rId16"/>
    <p:sldId id="265" r:id="rId17"/>
    <p:sldId id="266" r:id="rId18"/>
    <p:sldId id="269" r:id="rId19"/>
    <p:sldId id="270" r:id="rId20"/>
    <p:sldId id="313" r:id="rId21"/>
    <p:sldId id="310" r:id="rId22"/>
    <p:sldId id="311" r:id="rId23"/>
    <p:sldId id="272" r:id="rId24"/>
    <p:sldId id="291" r:id="rId25"/>
    <p:sldId id="292" r:id="rId26"/>
    <p:sldId id="322" r:id="rId27"/>
    <p:sldId id="274" r:id="rId28"/>
    <p:sldId id="275" r:id="rId29"/>
    <p:sldId id="293" r:id="rId30"/>
    <p:sldId id="323" r:id="rId31"/>
    <p:sldId id="314" r:id="rId32"/>
    <p:sldId id="315" r:id="rId33"/>
    <p:sldId id="316" r:id="rId34"/>
    <p:sldId id="317" r:id="rId35"/>
    <p:sldId id="295" r:id="rId36"/>
    <p:sldId id="298" r:id="rId37"/>
    <p:sldId id="297" r:id="rId38"/>
    <p:sldId id="318" r:id="rId39"/>
    <p:sldId id="319" r:id="rId40"/>
    <p:sldId id="299" r:id="rId41"/>
    <p:sldId id="300" r:id="rId42"/>
    <p:sldId id="320" r:id="rId43"/>
    <p:sldId id="321" r:id="rId44"/>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6" d="100"/>
          <a:sy n="56" d="100"/>
        </p:scale>
        <p:origin x="-1860" y="-9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954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fontAlgn="auto">
              <a:spcBef>
                <a:spcPts val="0"/>
              </a:spcBef>
              <a:spcAft>
                <a:spcPts val="0"/>
              </a:spcAft>
              <a:defRPr sz="1200">
                <a:latin typeface="+mn-lt"/>
              </a:defRPr>
            </a:lvl1pPr>
          </a:lstStyle>
          <a:p>
            <a:pPr>
              <a:defRPr/>
            </a:pPr>
            <a:fld id="{B37115A6-1414-47D8-9C87-F4BE9BF3AF25}" type="datetimeFigureOut">
              <a:rPr lang="en-US"/>
              <a:pPr>
                <a:defRPr/>
              </a:pPr>
              <a:t>10/28/2013</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lvl="0"/>
            <a:endParaRPr lang="en-US" noProof="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fontAlgn="auto">
              <a:spcBef>
                <a:spcPts val="0"/>
              </a:spcBef>
              <a:spcAft>
                <a:spcPts val="0"/>
              </a:spcAft>
              <a:defRPr sz="1200">
                <a:latin typeface="+mn-lt"/>
              </a:defRPr>
            </a:lvl1pPr>
          </a:lstStyle>
          <a:p>
            <a:pPr>
              <a:defRPr/>
            </a:pPr>
            <a:fld id="{749B10A2-331E-426F-ADBF-5C8587DCEA21}" type="slidenum">
              <a:rPr lang="en-US"/>
              <a:pPr>
                <a:defRPr/>
              </a:pPr>
              <a:t>‹#›</a:t>
            </a:fld>
            <a:endParaRPr lang="en-US"/>
          </a:p>
        </p:txBody>
      </p:sp>
    </p:spTree>
    <p:extLst>
      <p:ext uri="{BB962C8B-B14F-4D97-AF65-F5344CB8AC3E}">
        <p14:creationId xmlns:p14="http://schemas.microsoft.com/office/powerpoint/2010/main" val="18217873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D1CC38-488E-48EE-95EF-5DC71F8D8D43}" type="slidenum">
              <a:rPr lang="en-US" smtClean="0">
                <a:solidFill>
                  <a:srgbClr val="000000"/>
                </a:solidFill>
                <a:latin typeface="Arial" charset="0"/>
              </a:rPr>
              <a:pPr fontAlgn="base">
                <a:spcBef>
                  <a:spcPct val="0"/>
                </a:spcBef>
                <a:spcAft>
                  <a:spcPct val="0"/>
                </a:spcAft>
              </a:pPr>
              <a:t>5</a:t>
            </a:fld>
            <a:endParaRPr lang="en-US" smtClean="0">
              <a:solidFill>
                <a:srgbClr val="000000"/>
              </a:solidFill>
              <a:latin typeface="Arial"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6E6F89-9EF4-4789-97B4-E415D71BAE46}" type="slidenum">
              <a:rPr lang="en-US" smtClean="0">
                <a:solidFill>
                  <a:srgbClr val="000000"/>
                </a:solidFill>
                <a:latin typeface="Arial" charset="0"/>
              </a:rPr>
              <a:pPr fontAlgn="base">
                <a:spcBef>
                  <a:spcPct val="0"/>
                </a:spcBef>
                <a:spcAft>
                  <a:spcPct val="0"/>
                </a:spcAft>
              </a:pPr>
              <a:t>6</a:t>
            </a:fld>
            <a:endParaRPr lang="en-US" smtClean="0">
              <a:solidFill>
                <a:srgbClr val="000000"/>
              </a:solidFill>
              <a:latin typeface="Arial" charset="0"/>
            </a:endParaRPr>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EC7B49-A8C6-4C51-9035-F9E518B65044}" type="slidenum">
              <a:rPr lang="en-US" smtClean="0">
                <a:solidFill>
                  <a:srgbClr val="000000"/>
                </a:solidFill>
                <a:latin typeface="Arial" charset="0"/>
              </a:rPr>
              <a:pPr fontAlgn="base">
                <a:spcBef>
                  <a:spcPct val="0"/>
                </a:spcBef>
                <a:spcAft>
                  <a:spcPct val="0"/>
                </a:spcAft>
              </a:pPr>
              <a:t>7</a:t>
            </a:fld>
            <a:endParaRPr lang="en-US" smtClean="0">
              <a:solidFill>
                <a:srgbClr val="000000"/>
              </a:solidFill>
              <a:latin typeface="Arial" charset="0"/>
            </a:endParaRPr>
          </a:p>
        </p:txBody>
      </p:sp>
      <p:sp>
        <p:nvSpPr>
          <p:cNvPr id="26626" name="Rectangle 2"/>
          <p:cNvSpPr>
            <a:spLocks noGrp="1" noRot="1" noChangeAspect="1" noChangeArrowheads="1" noTextEdit="1"/>
          </p:cNvSpPr>
          <p:nvPr>
            <p:ph type="sldImg"/>
          </p:nvPr>
        </p:nvSpPr>
        <p:spPr bwMode="auto">
          <a:xfrm>
            <a:off x="246063" y="620713"/>
            <a:ext cx="6524625" cy="4892675"/>
          </a:xfrm>
          <a:noFill/>
          <a:ln>
            <a:solidFill>
              <a:srgbClr val="000000"/>
            </a:solidFill>
            <a:miter lim="800000"/>
            <a:headEnd/>
            <a:tailEnd/>
          </a:ln>
        </p:spPr>
      </p:sp>
      <p:sp>
        <p:nvSpPr>
          <p:cNvPr id="26627" name="Rectangle 3"/>
          <p:cNvSpPr>
            <a:spLocks noGrp="1" noChangeArrowheads="1"/>
          </p:cNvSpPr>
          <p:nvPr>
            <p:ph type="body" idx="1"/>
          </p:nvPr>
        </p:nvSpPr>
        <p:spPr bwMode="auto">
          <a:xfrm>
            <a:off x="243858" y="5653340"/>
            <a:ext cx="6535385" cy="3424650"/>
          </a:xfrm>
          <a:noFill/>
        </p:spPr>
        <p:txBody>
          <a:bodyPr wrap="square" numCol="1" anchor="t" anchorCtr="0" compatLnSpc="1">
            <a:prstTxWarp prst="textNoShape">
              <a:avLst/>
            </a:prstTxWarp>
          </a:bodyPr>
          <a:lstStyle/>
          <a:p>
            <a:pPr eaLnBrk="1" hangingPunct="1">
              <a:spcBef>
                <a:spcPct val="0"/>
              </a:spcBef>
            </a:pPr>
            <a:r>
              <a:rPr lang="en-US" smtClean="0"/>
              <a:t>Antibiotic treatment of nosocomial pneumonia is a balancing act. Clinicians need to treat patients with these potentially life-threatening infections with an appropriate initial antimicrobial regimen while also trying to minimize the emergence of resistant pathogens.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F52B97-9950-43AB-A55C-092B8B299883}" type="slidenum">
              <a:rPr lang="en-US" smtClean="0">
                <a:solidFill>
                  <a:srgbClr val="000000"/>
                </a:solidFill>
                <a:latin typeface="Arial" charset="0"/>
              </a:rPr>
              <a:pPr fontAlgn="base">
                <a:spcBef>
                  <a:spcPct val="0"/>
                </a:spcBef>
                <a:spcAft>
                  <a:spcPct val="0"/>
                </a:spcAft>
              </a:pPr>
              <a:t>8</a:t>
            </a:fld>
            <a:endParaRPr lang="en-US" smtClean="0">
              <a:solidFill>
                <a:srgbClr val="000000"/>
              </a:solidFill>
              <a:latin typeface="Arial" charset="0"/>
            </a:endParaRPr>
          </a:p>
        </p:txBody>
      </p:sp>
      <p:sp>
        <p:nvSpPr>
          <p:cNvPr id="28674" name="Rectangle 2"/>
          <p:cNvSpPr>
            <a:spLocks noGrp="1" noRot="1" noChangeAspect="1" noChangeArrowheads="1" noTextEdit="1"/>
          </p:cNvSpPr>
          <p:nvPr>
            <p:ph type="sldImg"/>
          </p:nvPr>
        </p:nvSpPr>
        <p:spPr bwMode="auto">
          <a:xfrm>
            <a:off x="1184275" y="698500"/>
            <a:ext cx="4656138" cy="3490913"/>
          </a:xfrm>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BE90107-7C8D-4CD7-89A7-49758C4EEA95}" type="slidenum">
              <a:rPr lang="en-US" smtClean="0">
                <a:solidFill>
                  <a:srgbClr val="000000"/>
                </a:solidFill>
                <a:latin typeface="Arial" charset="0"/>
              </a:rPr>
              <a:pPr fontAlgn="base">
                <a:spcBef>
                  <a:spcPct val="0"/>
                </a:spcBef>
                <a:spcAft>
                  <a:spcPct val="0"/>
                </a:spcAft>
              </a:pPr>
              <a:t>27</a:t>
            </a:fld>
            <a:endParaRPr lang="en-US" smtClean="0">
              <a:solidFill>
                <a:srgbClr val="000000"/>
              </a:solidFill>
              <a:latin typeface="Arial" charset="0"/>
            </a:endParaRPr>
          </a:p>
        </p:txBody>
      </p:sp>
      <p:sp>
        <p:nvSpPr>
          <p:cNvPr id="1075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75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a:t>People who carry bacteria without evidence of infection are colonized.</a:t>
            </a:r>
            <a:endParaRPr lang="en-US" sz="1600" u="sng"/>
          </a:p>
          <a:p>
            <a:pPr eaLnBrk="1" hangingPunct="1">
              <a:spcBef>
                <a:spcPct val="0"/>
              </a:spcBef>
              <a:buFontTx/>
              <a:buChar char="•"/>
            </a:pPr>
            <a:r>
              <a:rPr lang="en-US" sz="1600"/>
              <a:t>If an infection develops, it is usually from bacteria that colonize patients.</a:t>
            </a:r>
          </a:p>
          <a:p>
            <a:pPr eaLnBrk="1" hangingPunct="1">
              <a:spcBef>
                <a:spcPct val="0"/>
              </a:spcBef>
              <a:buFontTx/>
              <a:buChar char="•"/>
            </a:pPr>
            <a:r>
              <a:rPr lang="en-US" sz="1600"/>
              <a:t>Bacteria that colonize patients can be transmitted from one patient to another by the hands of healthcare workers.</a:t>
            </a:r>
          </a:p>
          <a:p>
            <a:pPr eaLnBrk="1" hangingPunct="1">
              <a:spcBef>
                <a:spcPct val="0"/>
              </a:spcBef>
            </a:pPr>
            <a:endParaRPr lang="en-US" sz="16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EB77E1-F202-4CE8-B45B-18F66F1ACA23}" type="slidenum">
              <a:rPr lang="en-US" smtClean="0">
                <a:solidFill>
                  <a:srgbClr val="000000"/>
                </a:solidFill>
                <a:latin typeface="Arial" charset="0"/>
              </a:rPr>
              <a:pPr fontAlgn="base">
                <a:spcBef>
                  <a:spcPct val="0"/>
                </a:spcBef>
                <a:spcAft>
                  <a:spcPct val="0"/>
                </a:spcAft>
              </a:pPr>
              <a:t>28</a:t>
            </a:fld>
            <a:endParaRPr lang="en-US" smtClean="0">
              <a:solidFill>
                <a:srgbClr val="000000"/>
              </a:solidFill>
              <a:latin typeface="Arial" charset="0"/>
            </a:endParaRPr>
          </a:p>
        </p:txBody>
      </p:sp>
      <p:sp>
        <p:nvSpPr>
          <p:cNvPr id="1095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95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a:t> This iceberg graphically represents colonization versus infection. Those patients that are infected with an organism represent just the “tip of the iceberg” of patients that are colonized or infected. </a:t>
            </a:r>
          </a:p>
          <a:p>
            <a:pPr eaLnBrk="1" hangingPunct="1">
              <a:spcBef>
                <a:spcPct val="0"/>
              </a:spcBef>
              <a:buFontTx/>
              <a:buChar char="•"/>
            </a:pPr>
            <a:r>
              <a:rPr lang="en-US" sz="1600"/>
              <a:t> Just because a patient is not infected, or showing signs of infection, does not mean that they do not carry organisms that could be transferred to another patient if proper hand hygiene and other infection control precautions are not taken.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Das ICHE Nov 2009</a:t>
            </a:r>
          </a:p>
        </p:txBody>
      </p:sp>
      <p:sp>
        <p:nvSpPr>
          <p:cNvPr id="117763" name="Slide Number Placeholder 3"/>
          <p:cNvSpPr txBox="1">
            <a:spLocks noGrp="1"/>
          </p:cNvSpPr>
          <p:nvPr/>
        </p:nvSpPr>
        <p:spPr bwMode="auto">
          <a:xfrm>
            <a:off x="3978132" y="8842029"/>
            <a:ext cx="3043343" cy="465455"/>
          </a:xfrm>
          <a:prstGeom prst="rect">
            <a:avLst/>
          </a:prstGeom>
          <a:noFill/>
          <a:ln w="9525">
            <a:noFill/>
            <a:miter lim="800000"/>
            <a:headEnd/>
            <a:tailEnd/>
          </a:ln>
        </p:spPr>
        <p:txBody>
          <a:bodyPr lIns="93324" tIns="46662" rIns="93324" bIns="46662" anchor="b"/>
          <a:lstStyle/>
          <a:p>
            <a:pPr algn="r"/>
            <a:fld id="{A86F00EC-A4DE-4489-831A-2C0947E5F5E9}" type="slidenum">
              <a:rPr lang="en-US" sz="1200">
                <a:latin typeface="Calibri" pitchFamily="34" charset="0"/>
              </a:rPr>
              <a:pPr algn="r"/>
              <a:t>35</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083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Helps with empiric choices, but still need to take into account the clinical picture</a:t>
            </a:r>
          </a:p>
          <a:p>
            <a:pPr>
              <a:spcBef>
                <a:spcPct val="0"/>
              </a:spcBef>
            </a:pPr>
            <a:r>
              <a:rPr lang="en-US" smtClean="0"/>
              <a:t>Mostly concerned about Gram-negative bacteria</a:t>
            </a:r>
          </a:p>
          <a:p>
            <a:pPr>
              <a:spcBef>
                <a:spcPct val="0"/>
              </a:spcBef>
            </a:pPr>
            <a:r>
              <a:rPr lang="en-US" smtClean="0"/>
              <a:t>For example for Bactrim for acute cystitis (TRIM-SULFA), if local resistance rates of uropathogens causing UTI do not exceed 20% (or if sensitivity of organism know).  Threshold of 20% is based on expert opinion derived from clinical, in vitro and mathematical modeling studies. </a:t>
            </a:r>
          </a:p>
          <a:p>
            <a:pPr>
              <a:spcBef>
                <a:spcPct val="0"/>
              </a:spcBef>
            </a:pPr>
            <a:endParaRPr lang="en-US" smtClean="0"/>
          </a:p>
          <a:p>
            <a:pPr>
              <a:spcBef>
                <a:spcPct val="0"/>
              </a:spcBef>
            </a:pPr>
            <a:r>
              <a:rPr lang="en-US" smtClean="0"/>
              <a:t>BUT for pyelonephritis, threshold is lower, if 10% resistance to cipro, expert opinion recommends additional or alternative agent</a:t>
            </a:r>
          </a:p>
          <a:p>
            <a:pPr>
              <a:spcBef>
                <a:spcPct val="0"/>
              </a:spcBef>
            </a:pPr>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bwMode="auto">
          <a:xfrm>
            <a:off x="1185863" y="660400"/>
            <a:ext cx="4654550" cy="3490913"/>
          </a:xfrm>
          <a:noFill/>
          <a:ln>
            <a:solidFill>
              <a:srgbClr val="000000"/>
            </a:solidFill>
            <a:miter lim="800000"/>
            <a:headEnd/>
            <a:tailEnd/>
          </a:ln>
        </p:spPr>
      </p:sp>
      <p:sp>
        <p:nvSpPr>
          <p:cNvPr id="116739" name="Text Box 3"/>
          <p:cNvSpPr txBox="1">
            <a:spLocks noChangeArrowheads="1"/>
          </p:cNvSpPr>
          <p:nvPr/>
        </p:nvSpPr>
        <p:spPr bwMode="auto">
          <a:xfrm>
            <a:off x="1196529" y="4562430"/>
            <a:ext cx="4899913" cy="279596"/>
          </a:xfrm>
          <a:prstGeom prst="rect">
            <a:avLst/>
          </a:prstGeom>
          <a:noFill/>
          <a:ln w="12700">
            <a:noFill/>
            <a:miter lim="800000"/>
            <a:headEnd/>
            <a:tailEnd/>
          </a:ln>
        </p:spPr>
        <p:txBody>
          <a:bodyPr lIns="93633" tIns="46817" rIns="93633" bIns="46817">
            <a:spAutoFit/>
          </a:bodyPr>
          <a:lstStyle/>
          <a:p>
            <a:pPr defTabSz="883011">
              <a:spcBef>
                <a:spcPct val="50000"/>
              </a:spcBef>
              <a:defRPr/>
            </a:pPr>
            <a:r>
              <a:rPr lang="en-US" sz="1200">
                <a:solidFill>
                  <a:srgbClr val="000000"/>
                </a:solidFill>
                <a:effectLst>
                  <a:outerShdw blurRad="38100" dist="38100" dir="2700000" algn="tl">
                    <a:srgbClr val="C0C0C0"/>
                  </a:outerShdw>
                </a:effectLst>
                <a:ea typeface="MS PGothic"/>
                <a:cs typeface="MS PGothic"/>
              </a:rPr>
              <a:t>“Broad-spectrum” is defined as covering the most likely pathogens.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bwMode="auto">
          <a:xfrm>
            <a:off x="1185863" y="696913"/>
            <a:ext cx="4654550" cy="3490912"/>
          </a:xfrm>
          <a:noFill/>
          <a:ln>
            <a:solidFill>
              <a:srgbClr val="000000"/>
            </a:solidFill>
            <a:miter lim="800000"/>
            <a:headEnd/>
            <a:tailEnd/>
          </a:ln>
        </p:spPr>
      </p:sp>
      <p:sp>
        <p:nvSpPr>
          <p:cNvPr id="124930" name="Notes Placeholder 2"/>
          <p:cNvSpPr>
            <a:spLocks noGrp="1"/>
          </p:cNvSpPr>
          <p:nvPr>
            <p:ph type="body" idx="1"/>
          </p:nvPr>
        </p:nvSpPr>
        <p:spPr bwMode="auto">
          <a:xfrm>
            <a:off x="936414" y="4421822"/>
            <a:ext cx="5150273" cy="4190712"/>
          </a:xfrm>
          <a:noFill/>
        </p:spPr>
        <p:txBody>
          <a:bodyPr wrap="square" lIns="92783" tIns="46391" rIns="92783" bIns="46391" numCol="1" anchor="t" anchorCtr="0" compatLnSpc="1">
            <a:prstTxWarp prst="textNoShape">
              <a:avLst/>
            </a:prstTxWarp>
          </a:bodyPr>
          <a:lstStyle/>
          <a:p>
            <a:endParaRPr lang="en-US" smtClean="0">
              <a:ea typeface="MS PGothic"/>
              <a:cs typeface="MS PGothic"/>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Help with narrowing/finalizing therapy</a:t>
            </a:r>
          </a:p>
        </p:txBody>
      </p:sp>
      <p:sp>
        <p:nvSpPr>
          <p:cNvPr id="126979" name="Slide Number Placeholder 3"/>
          <p:cNvSpPr txBox="1">
            <a:spLocks noGrp="1"/>
          </p:cNvSpPr>
          <p:nvPr/>
        </p:nvSpPr>
        <p:spPr bwMode="auto">
          <a:xfrm>
            <a:off x="3978132" y="8842029"/>
            <a:ext cx="3043343" cy="465455"/>
          </a:xfrm>
          <a:prstGeom prst="rect">
            <a:avLst/>
          </a:prstGeom>
          <a:noFill/>
          <a:ln w="9525">
            <a:noFill/>
            <a:miter lim="800000"/>
            <a:headEnd/>
            <a:tailEnd/>
          </a:ln>
        </p:spPr>
        <p:txBody>
          <a:bodyPr lIns="93324" tIns="46662" rIns="93324" bIns="46662" anchor="b"/>
          <a:lstStyle/>
          <a:p>
            <a:pPr algn="r"/>
            <a:fld id="{787F1245-F7D0-4C82-B2E9-8AD6435A431F}" type="slidenum">
              <a:rPr lang="en-US" sz="1200">
                <a:latin typeface="Calibri" pitchFamily="34" charset="0"/>
              </a:rPr>
              <a:pPr algn="r"/>
              <a:t>40</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6" name="Rectangle 6"/>
          <p:cNvSpPr>
            <a:spLocks noGrp="1" noChangeArrowheads="1"/>
          </p:cNvSpPr>
          <p:nvPr>
            <p:ph type="sldNum" sz="quarter" idx="12"/>
          </p:nvPr>
        </p:nvSpPr>
        <p:spPr>
          <a:xfrm>
            <a:off x="7010400" y="6343650"/>
            <a:ext cx="2133600" cy="476250"/>
          </a:xfrm>
        </p:spPr>
        <p:txBody>
          <a:bodyPr/>
          <a:lstStyle>
            <a:lvl1pPr fontAlgn="auto">
              <a:spcBef>
                <a:spcPts val="0"/>
              </a:spcBef>
              <a:spcAft>
                <a:spcPts val="0"/>
              </a:spcAft>
              <a:defRPr/>
            </a:lvl1pPr>
          </a:lstStyle>
          <a:p>
            <a:pPr>
              <a:defRPr/>
            </a:pPr>
            <a:fld id="{E3677980-1FAD-4A13-838D-F4D27CDD42D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F32B67AD-F694-41AE-94FC-FAD464A7E3E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E0567E55-AA63-4A6C-8710-AD7CB9D8EB1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35208B67-101C-4B57-B167-4DDF190777A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50E6ED72-2E50-46F1-B034-E7A3498905F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5846B0DF-4D7C-4B8E-805E-FE386403409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DCB92922-71F3-46D2-8343-50ED806602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7025AD19-B359-4A33-BB6F-60DC7798F49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99D3463D-0698-4772-9EB7-DA64A6B829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5A1ADE3A-41C4-4E5D-89C6-DD25F85A81F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97E982D4-27DB-424B-BE4F-591455D8CE8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solidFill>
                  <a:srgbClr val="000000"/>
                </a:solidFill>
                <a:ea typeface="MS PGothic" pitchFamily="34" charset="-128"/>
              </a:defRPr>
            </a:lvl1pPr>
          </a:lstStyle>
          <a:p>
            <a:pPr>
              <a:defRPr/>
            </a:pPr>
            <a:fld id="{13382057-6CDA-4CF7-B545-1561ED0ECAD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0" name="Rectangle 6"/>
          <p:cNvSpPr>
            <a:spLocks noGrp="1" noChangeArrowheads="1"/>
          </p:cNvSpPr>
          <p:nvPr>
            <p:ph type="sldNum" sz="quarter" idx="4"/>
          </p:nvPr>
        </p:nvSpPr>
        <p:spPr bwMode="auto">
          <a:xfrm>
            <a:off x="7010400" y="63944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itchFamily="34" charset="0"/>
                <a:ea typeface="+mn-ea"/>
              </a:defRPr>
            </a:lvl1pPr>
          </a:lstStyle>
          <a:p>
            <a:pPr>
              <a:defRPr/>
            </a:pPr>
            <a:fld id="{F7B1BDB9-210F-4E57-8DAC-A21FEA99B9C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images.google.com/imgres?imgurl=http://www.totalsurveys.co.uk/Portals/0/images/Pipeline.jpg&amp;imgrefurl=http://www.totalsurveys.co.uk/pipeline+surveys.aspx&amp;usg=__aHAcWRKqeM5UX0lPACAgfw0Rsus=&amp;h=336&amp;w=448&amp;sz=31&amp;hl=en&amp;start=9&amp;um=1&amp;tbnid=1xBpReomcogn-M:&amp;tbnh=95&amp;tbnw=127&amp;prev=/images?q=pipeline&amp;hl=en&amp;rlz=1T4GGLL_enUS312US312&amp;um=1"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9.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0.emf"/><Relationship Id="rId4" Type="http://schemas.openxmlformats.org/officeDocument/2006/relationships/oleObject" Target="../embeddings/Microsoft_Excel_97-2003_Worksheet1.xls"/></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Rectangle 2"/>
          <p:cNvSpPr>
            <a:spLocks noGrp="1" noChangeArrowheads="1"/>
          </p:cNvSpPr>
          <p:nvPr>
            <p:ph type="ctrTitle"/>
          </p:nvPr>
        </p:nvSpPr>
        <p:spPr>
          <a:xfrm>
            <a:off x="762000" y="1425575"/>
            <a:ext cx="7772400" cy="1470025"/>
          </a:xfrm>
        </p:spPr>
        <p:txBody>
          <a:bodyPr/>
          <a:lstStyle/>
          <a:p>
            <a:pPr eaLnBrk="1" hangingPunct="1"/>
            <a:r>
              <a:rPr lang="en-US" sz="4800" smtClean="0">
                <a:cs typeface="Arial" charset="0"/>
              </a:rPr>
              <a:t> </a:t>
            </a:r>
            <a:r>
              <a:rPr lang="en-US" sz="5400" smtClean="0">
                <a:cs typeface="Arial" charset="0"/>
              </a:rPr>
              <a:t>The Increasing Threat of Antibiotic Resistance</a:t>
            </a:r>
            <a:endParaRPr lang="en-US" sz="5400" smtClean="0"/>
          </a:p>
        </p:txBody>
      </p:sp>
      <p:sp>
        <p:nvSpPr>
          <p:cNvPr id="15373" name="Rectangle 3"/>
          <p:cNvSpPr>
            <a:spLocks noGrp="1" noChangeArrowheads="1"/>
          </p:cNvSpPr>
          <p:nvPr>
            <p:ph type="subTitle" idx="1"/>
          </p:nvPr>
        </p:nvSpPr>
        <p:spPr>
          <a:xfrm>
            <a:off x="1295400" y="4191000"/>
            <a:ext cx="6400800" cy="1752600"/>
          </a:xfrm>
        </p:spPr>
        <p:txBody>
          <a:bodyPr/>
          <a:lstStyle/>
          <a:p>
            <a:pPr eaLnBrk="1" hangingPunct="1">
              <a:lnSpc>
                <a:spcPct val="80000"/>
              </a:lnSpc>
            </a:pPr>
            <a:r>
              <a:rPr lang="en-US" sz="1800" smtClean="0"/>
              <a:t>Shira Doron, MD</a:t>
            </a:r>
          </a:p>
          <a:p>
            <a:pPr eaLnBrk="1" hangingPunct="1">
              <a:lnSpc>
                <a:spcPct val="80000"/>
              </a:lnSpc>
            </a:pPr>
            <a:r>
              <a:rPr lang="en-US" sz="1800" smtClean="0"/>
              <a:t>Assistant Professor of Medicine</a:t>
            </a:r>
          </a:p>
          <a:p>
            <a:pPr eaLnBrk="1" hangingPunct="1">
              <a:lnSpc>
                <a:spcPct val="80000"/>
              </a:lnSpc>
            </a:pPr>
            <a:r>
              <a:rPr lang="en-US" sz="1800" smtClean="0"/>
              <a:t>Division of Geographic Medicine and Infectious Diseases</a:t>
            </a:r>
          </a:p>
          <a:p>
            <a:pPr eaLnBrk="1" hangingPunct="1">
              <a:lnSpc>
                <a:spcPct val="80000"/>
              </a:lnSpc>
            </a:pPr>
            <a:r>
              <a:rPr lang="en-US" sz="1800" smtClean="0"/>
              <a:t>Tufts Medical Center</a:t>
            </a:r>
          </a:p>
          <a:p>
            <a:pPr eaLnBrk="1" hangingPunct="1">
              <a:lnSpc>
                <a:spcPct val="80000"/>
              </a:lnSpc>
            </a:pPr>
            <a:r>
              <a:rPr lang="en-US" sz="1800" smtClean="0"/>
              <a:t>Boston, MA</a:t>
            </a:r>
          </a:p>
          <a:p>
            <a:pPr eaLnBrk="1" hangingPunct="1">
              <a:lnSpc>
                <a:spcPct val="80000"/>
              </a:lnSpc>
            </a:pPr>
            <a:endParaRPr lang="en-US" sz="1800" smtClean="0"/>
          </a:p>
          <a:p>
            <a:r>
              <a:rPr lang="en-US" sz="1800" smtClean="0"/>
              <a:t>Consultant to Massachusetts Partnership Collaborative:</a:t>
            </a:r>
          </a:p>
          <a:p>
            <a:r>
              <a:rPr lang="en-US" sz="1800" smtClean="0"/>
              <a:t> Improving Antibiotic Stewardship for UTI</a:t>
            </a:r>
          </a:p>
          <a:p>
            <a:pPr eaLnBrk="1" hangingPunct="1">
              <a:lnSpc>
                <a:spcPct val="80000"/>
              </a:lnSpc>
            </a:pPr>
            <a:endParaRPr lang="en-US" sz="1800" smtClean="0"/>
          </a:p>
        </p:txBody>
      </p:sp>
      <p:pic>
        <p:nvPicPr>
          <p:cNvPr id="15374" name="Picture 2" descr="New Masspro Logo black"/>
          <p:cNvPicPr>
            <a:picLocks noChangeAspect="1" noChangeArrowheads="1"/>
          </p:cNvPicPr>
          <p:nvPr/>
        </p:nvPicPr>
        <p:blipFill>
          <a:blip r:embed="rId3" cstate="print"/>
          <a:srcRect/>
          <a:stretch>
            <a:fillRect/>
          </a:stretch>
        </p:blipFill>
        <p:spPr bwMode="auto">
          <a:xfrm>
            <a:off x="228600" y="5486400"/>
            <a:ext cx="1171575" cy="238125"/>
          </a:xfrm>
          <a:prstGeom prst="rect">
            <a:avLst/>
          </a:prstGeom>
          <a:noFill/>
          <a:ln w="9525">
            <a:noFill/>
            <a:miter lim="800000"/>
            <a:headEnd/>
            <a:tailEnd/>
          </a:ln>
        </p:spPr>
      </p:pic>
      <p:pic>
        <p:nvPicPr>
          <p:cNvPr id="15375" name="Picture 1"/>
          <p:cNvPicPr>
            <a:picLocks noChangeAspect="1" noChangeArrowheads="1"/>
          </p:cNvPicPr>
          <p:nvPr/>
        </p:nvPicPr>
        <p:blipFill>
          <a:blip r:embed="rId4" cstate="print"/>
          <a:srcRect/>
          <a:stretch>
            <a:fillRect/>
          </a:stretch>
        </p:blipFill>
        <p:spPr bwMode="auto">
          <a:xfrm>
            <a:off x="6934200" y="5257800"/>
            <a:ext cx="1866900" cy="485775"/>
          </a:xfrm>
          <a:prstGeom prst="rect">
            <a:avLst/>
          </a:prstGeom>
          <a:noFill/>
          <a:ln w="9525">
            <a:noFill/>
            <a:miter lim="800000"/>
            <a:headEnd/>
            <a:tailEnd/>
          </a:ln>
        </p:spPr>
      </p:pic>
      <p:pic>
        <p:nvPicPr>
          <p:cNvPr id="15376" name="Picture 3" descr="MassSeniorAssociation-blacklogo.jpg"/>
          <p:cNvPicPr>
            <a:picLocks noChangeAspect="1" noChangeArrowheads="1"/>
          </p:cNvPicPr>
          <p:nvPr/>
        </p:nvPicPr>
        <p:blipFill>
          <a:blip r:embed="rId5" cstate="print"/>
          <a:srcRect/>
          <a:stretch>
            <a:fillRect/>
          </a:stretch>
        </p:blipFill>
        <p:spPr bwMode="auto">
          <a:xfrm>
            <a:off x="381000" y="3657600"/>
            <a:ext cx="638175" cy="742950"/>
          </a:xfrm>
          <a:prstGeom prst="rect">
            <a:avLst/>
          </a:prstGeom>
          <a:noFill/>
          <a:ln w="9525">
            <a:noFill/>
            <a:miter lim="800000"/>
            <a:headEnd/>
            <a:tailEnd/>
          </a:ln>
        </p:spPr>
      </p:pic>
      <p:pic>
        <p:nvPicPr>
          <p:cNvPr id="15377" name="Picture 1" descr="C:\Documents and Settings\sabrinaa\Local Settings\Temporary Internet Files\Content.Outlook\99165H9W\Copy of Seal-DPH.jpg"/>
          <p:cNvPicPr>
            <a:picLocks noChangeAspect="1" noChangeArrowheads="1"/>
          </p:cNvPicPr>
          <p:nvPr/>
        </p:nvPicPr>
        <p:blipFill>
          <a:blip r:embed="rId6" cstate="print"/>
          <a:srcRect/>
          <a:stretch>
            <a:fillRect/>
          </a:stretch>
        </p:blipFill>
        <p:spPr bwMode="auto">
          <a:xfrm>
            <a:off x="8077200" y="3581400"/>
            <a:ext cx="733425" cy="742950"/>
          </a:xfrm>
          <a:prstGeom prst="rect">
            <a:avLst/>
          </a:prstGeom>
          <a:noFill/>
          <a:ln w="9525">
            <a:noFill/>
            <a:miter lim="800000"/>
            <a:headEnd/>
            <a:tailEnd/>
          </a:ln>
        </p:spPr>
      </p:pic>
      <p:pic>
        <p:nvPicPr>
          <p:cNvPr id="15378" name="Picture 17" descr="TMC"/>
          <p:cNvPicPr>
            <a:picLocks noChangeAspect="1" noChangeArrowheads="1"/>
          </p:cNvPicPr>
          <p:nvPr/>
        </p:nvPicPr>
        <p:blipFill>
          <a:blip r:embed="rId7" cstate="print"/>
          <a:srcRect/>
          <a:stretch>
            <a:fillRect/>
          </a:stretch>
        </p:blipFill>
        <p:spPr bwMode="auto">
          <a:xfrm>
            <a:off x="0" y="381000"/>
            <a:ext cx="2362200" cy="566738"/>
          </a:xfrm>
          <a:prstGeom prst="rect">
            <a:avLst/>
          </a:prstGeom>
          <a:noFill/>
          <a:ln w="9525">
            <a:noFill/>
            <a:miter lim="800000"/>
            <a:headEnd/>
            <a:tailEnd/>
          </a:ln>
        </p:spPr>
      </p:pic>
      <p:graphicFrame>
        <p:nvGraphicFramePr>
          <p:cNvPr id="15371" name="Object 12"/>
          <p:cNvGraphicFramePr>
            <a:graphicFrameLocks noChangeAspect="1"/>
          </p:cNvGraphicFramePr>
          <p:nvPr/>
        </p:nvGraphicFramePr>
        <p:xfrm>
          <a:off x="7848600" y="228600"/>
          <a:ext cx="990600" cy="990600"/>
        </p:xfrm>
        <a:graphic>
          <a:graphicData uri="http://schemas.openxmlformats.org/presentationml/2006/ole">
            <mc:AlternateContent xmlns:mc="http://schemas.openxmlformats.org/markup-compatibility/2006">
              <mc:Choice xmlns:v="urn:schemas-microsoft-com:vml" Requires="v">
                <p:oleObj spid="_x0000_s15377" name="Photo Editor Photo" r:id="rId8" imgW="2742857" imgH="2742857" progId="">
                  <p:embed/>
                </p:oleObj>
              </mc:Choice>
              <mc:Fallback>
                <p:oleObj name="Photo Editor Photo" r:id="rId8" imgW="2742857" imgH="2742857" progId="">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48600" y="228600"/>
                        <a:ext cx="990600" cy="990600"/>
                      </a:xfrm>
                      <a:prstGeom prst="rect">
                        <a:avLst/>
                      </a:prstGeom>
                      <a:noFill/>
                      <a:extLst>
                        <a:ext uri="{909E8E84-426E-40DD-AFC4-6F175D3DCCD1}">
                          <a14:hiddenFill xmlns:a14="http://schemas.microsoft.com/office/drawing/2010/main">
                            <a:solidFill>
                              <a:schemeClr val="accent1">
                                <a:alpha val="50000"/>
                              </a:schemeClr>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E3677980-1FAD-4A13-838D-F4D27CDD42D1}"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pPr marL="0" indent="0">
              <a:buNone/>
            </a:pPr>
            <a:r>
              <a:rPr lang="en-US" sz="2800" dirty="0"/>
              <a:t>The attendee </a:t>
            </a:r>
            <a:r>
              <a:rPr lang="en-US" sz="2800" dirty="0" smtClean="0"/>
              <a:t>will:</a:t>
            </a:r>
          </a:p>
          <a:p>
            <a:r>
              <a:rPr lang="en-US" sz="2800" dirty="0"/>
              <a:t>U</a:t>
            </a:r>
            <a:r>
              <a:rPr lang="en-US" sz="2800" dirty="0" smtClean="0"/>
              <a:t>nderstand </a:t>
            </a:r>
            <a:r>
              <a:rPr lang="en-US" sz="2800" dirty="0"/>
              <a:t>the nature of the antibiotic resistance crisis</a:t>
            </a:r>
          </a:p>
          <a:p>
            <a:r>
              <a:rPr lang="en-US" sz="2800" dirty="0"/>
              <a:t>U</a:t>
            </a:r>
            <a:r>
              <a:rPr lang="en-US" sz="2800" dirty="0" smtClean="0"/>
              <a:t>nderstand </a:t>
            </a:r>
            <a:r>
              <a:rPr lang="en-US" sz="2800" dirty="0"/>
              <a:t>the link between antibiotic use and the development of resistant infections, including C diff.</a:t>
            </a:r>
          </a:p>
          <a:p>
            <a:r>
              <a:rPr lang="en-US" sz="2800" dirty="0" smtClean="0"/>
              <a:t>Understand </a:t>
            </a:r>
            <a:r>
              <a:rPr lang="en-US" sz="2800" dirty="0"/>
              <a:t>the importance of differentiating between colonization and infection in ensuring prudent use of antibiotics.</a:t>
            </a:r>
          </a:p>
          <a:p>
            <a:endParaRPr lang="en-US" sz="2800" dirty="0"/>
          </a:p>
        </p:txBody>
      </p:sp>
      <p:sp>
        <p:nvSpPr>
          <p:cNvPr id="4" name="Slide Number Placeholder 3"/>
          <p:cNvSpPr>
            <a:spLocks noGrp="1"/>
          </p:cNvSpPr>
          <p:nvPr>
            <p:ph type="sldNum" sz="quarter" idx="12"/>
          </p:nvPr>
        </p:nvSpPr>
        <p:spPr/>
        <p:txBody>
          <a:bodyPr/>
          <a:lstStyle/>
          <a:p>
            <a:pPr>
              <a:defRPr/>
            </a:pPr>
            <a:fld id="{F32B67AD-F694-41AE-94FC-FAD464A7E3EE}" type="slidenum">
              <a:rPr lang="en-US" smtClean="0"/>
              <a:pPr>
                <a:defRPr/>
              </a:pPr>
              <a:t>2</a:t>
            </a:fld>
            <a:endParaRPr lang="en-US"/>
          </a:p>
        </p:txBody>
      </p:sp>
    </p:spTree>
    <p:extLst>
      <p:ext uri="{BB962C8B-B14F-4D97-AF65-F5344CB8AC3E}">
        <p14:creationId xmlns:p14="http://schemas.microsoft.com/office/powerpoint/2010/main" val="1125150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sz="4000" smtClean="0"/>
              <a:t>Antibiotics in Long Term Care:</a:t>
            </a:r>
            <a:br>
              <a:rPr lang="en-US" sz="4000" smtClean="0"/>
            </a:br>
            <a:r>
              <a:rPr lang="en-US" sz="4000" smtClean="0"/>
              <a:t>why do we care?</a:t>
            </a:r>
          </a:p>
        </p:txBody>
      </p:sp>
      <p:sp>
        <p:nvSpPr>
          <p:cNvPr id="16386" name="Rectangle 3"/>
          <p:cNvSpPr>
            <a:spLocks noGrp="1" noChangeArrowheads="1"/>
          </p:cNvSpPr>
          <p:nvPr>
            <p:ph type="body" idx="1"/>
          </p:nvPr>
        </p:nvSpPr>
        <p:spPr/>
        <p:txBody>
          <a:bodyPr/>
          <a:lstStyle/>
          <a:p>
            <a:pPr eaLnBrk="1" hangingPunct="1">
              <a:spcAft>
                <a:spcPct val="10000"/>
              </a:spcAft>
            </a:pPr>
            <a:r>
              <a:rPr lang="en-US" sz="2800" smtClean="0"/>
              <a:t>Antibiotics are among the most commonly prescribed classes of medications in long-term care facilities</a:t>
            </a:r>
          </a:p>
          <a:p>
            <a:pPr eaLnBrk="1" hangingPunct="1">
              <a:spcAft>
                <a:spcPct val="10000"/>
              </a:spcAft>
            </a:pPr>
            <a:r>
              <a:rPr lang="en-US" sz="2800" smtClean="0"/>
              <a:t>Up to 70% of residents in long-term care facilities per year receive an antibiotic</a:t>
            </a:r>
          </a:p>
          <a:p>
            <a:pPr eaLnBrk="1" hangingPunct="1">
              <a:spcAft>
                <a:spcPct val="10000"/>
              </a:spcAft>
            </a:pPr>
            <a:r>
              <a:rPr lang="en-US" sz="2800" smtClean="0"/>
              <a:t>It is estimated that between $38 million and $137 million are spent each year on antibiotics for long-term care residents</a:t>
            </a:r>
          </a:p>
          <a:p>
            <a:pPr eaLnBrk="1" hangingPunct="1">
              <a:spcAft>
                <a:spcPct val="10000"/>
              </a:spcAft>
            </a:pPr>
            <a:r>
              <a:rPr lang="en-US" sz="2800" smtClean="0"/>
              <a:t>As much as half of antibiotic use in long term care may be inappropriate or unnecessary</a:t>
            </a:r>
          </a:p>
          <a:p>
            <a:pPr eaLnBrk="1" hangingPunct="1"/>
            <a:endParaRPr lang="en-US" smtClean="0"/>
          </a:p>
        </p:txBody>
      </p:sp>
      <p:sp>
        <p:nvSpPr>
          <p:cNvPr id="16387" name="Slide Number Placeholder 3"/>
          <p:cNvSpPr>
            <a:spLocks noGrp="1"/>
          </p:cNvSpPr>
          <p:nvPr>
            <p:ph type="sldNum" sz="quarter" idx="12"/>
          </p:nvPr>
        </p:nvSpPr>
        <p:spPr>
          <a:noFill/>
        </p:spPr>
        <p:txBody>
          <a:bodyPr/>
          <a:lstStyle/>
          <a:p>
            <a:pPr fontAlgn="base">
              <a:spcBef>
                <a:spcPct val="0"/>
              </a:spcBef>
              <a:spcAft>
                <a:spcPct val="0"/>
              </a:spcAft>
            </a:pPr>
            <a:fld id="{78B85249-9EC9-4F1C-A10A-FC08EAC1E03F}" type="slidenum">
              <a:rPr lang="en-US" smtClean="0">
                <a:latin typeface="Arial" charset="0"/>
              </a:rPr>
              <a:pPr fontAlgn="base">
                <a:spcBef>
                  <a:spcPct val="0"/>
                </a:spcBef>
                <a:spcAft>
                  <a:spcPct val="0"/>
                </a:spcAft>
              </a:pPr>
              <a:t>3</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386">
                                            <p:txEl>
                                              <p:pRg st="1" end="1"/>
                                            </p:txEl>
                                          </p:spTgt>
                                        </p:tgtEl>
                                        <p:attrNameLst>
                                          <p:attrName>style.visibility</p:attrName>
                                        </p:attrNameLst>
                                      </p:cBhvr>
                                      <p:to>
                                        <p:strVal val="visible"/>
                                      </p:to>
                                    </p:set>
                                    <p:anim calcmode="lin" valueType="num">
                                      <p:cBhvr additive="base">
                                        <p:cTn id="13" dur="500" fill="hold"/>
                                        <p:tgtEl>
                                          <p:spTgt spid="1638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386">
                                            <p:txEl>
                                              <p:pRg st="2" end="2"/>
                                            </p:txEl>
                                          </p:spTgt>
                                        </p:tgtEl>
                                        <p:attrNameLst>
                                          <p:attrName>style.visibility</p:attrName>
                                        </p:attrNameLst>
                                      </p:cBhvr>
                                      <p:to>
                                        <p:strVal val="visible"/>
                                      </p:to>
                                    </p:set>
                                    <p:anim calcmode="lin" valueType="num">
                                      <p:cBhvr additive="base">
                                        <p:cTn id="19" dur="500" fill="hold"/>
                                        <p:tgtEl>
                                          <p:spTgt spid="1638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386">
                                            <p:txEl>
                                              <p:pRg st="3" end="3"/>
                                            </p:txEl>
                                          </p:spTgt>
                                        </p:tgtEl>
                                        <p:attrNameLst>
                                          <p:attrName>style.visibility</p:attrName>
                                        </p:attrNameLst>
                                      </p:cBhvr>
                                      <p:to>
                                        <p:strVal val="visible"/>
                                      </p:to>
                                    </p:set>
                                    <p:anim calcmode="lin" valueType="num">
                                      <p:cBhvr additive="base">
                                        <p:cTn id="25" dur="500" fill="hold"/>
                                        <p:tgtEl>
                                          <p:spTgt spid="1638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38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sz="4000" smtClean="0"/>
              <a:t>The importance of prudent use of antibiotics</a:t>
            </a:r>
          </a:p>
        </p:txBody>
      </p:sp>
      <p:pic>
        <p:nvPicPr>
          <p:cNvPr id="17410" name="Content Placeholder 3" descr="antibiotic-resistance-graph1.jpg"/>
          <p:cNvPicPr>
            <a:picLocks noGrp="1" noChangeAspect="1"/>
          </p:cNvPicPr>
          <p:nvPr>
            <p:ph type="body" idx="1"/>
          </p:nvPr>
        </p:nvPicPr>
        <p:blipFill>
          <a:blip r:embed="rId2" cstate="print"/>
          <a:srcRect/>
          <a:stretch>
            <a:fillRect/>
          </a:stretch>
        </p:blipFill>
        <p:spPr>
          <a:xfrm>
            <a:off x="1905000" y="1881188"/>
            <a:ext cx="5334000" cy="3962400"/>
          </a:xfrm>
        </p:spPr>
      </p:pic>
      <p:sp>
        <p:nvSpPr>
          <p:cNvPr id="17411" name="Slide Number Placeholder 3"/>
          <p:cNvSpPr>
            <a:spLocks noGrp="1"/>
          </p:cNvSpPr>
          <p:nvPr>
            <p:ph type="sldNum" sz="quarter" idx="12"/>
          </p:nvPr>
        </p:nvSpPr>
        <p:spPr>
          <a:noFill/>
        </p:spPr>
        <p:txBody>
          <a:bodyPr/>
          <a:lstStyle/>
          <a:p>
            <a:pPr fontAlgn="base">
              <a:spcBef>
                <a:spcPct val="0"/>
              </a:spcBef>
              <a:spcAft>
                <a:spcPct val="0"/>
              </a:spcAft>
            </a:pPr>
            <a:fld id="{795F396F-47DB-42BB-8A90-B6434062AA39}" type="slidenum">
              <a:rPr lang="en-US" smtClean="0">
                <a:latin typeface="Arial" charset="0"/>
              </a:rPr>
              <a:pPr fontAlgn="base">
                <a:spcBef>
                  <a:spcPct val="0"/>
                </a:spcBef>
                <a:spcAft>
                  <a:spcPct val="0"/>
                </a:spcAft>
              </a:pPr>
              <a:t>4</a:t>
            </a:fld>
            <a:endParaRPr lang="en-US" smtClean="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descr="Chart"/>
          <p:cNvPicPr>
            <a:picLocks noChangeAspect="1" noChangeArrowheads="1"/>
          </p:cNvPicPr>
          <p:nvPr/>
        </p:nvPicPr>
        <p:blipFill>
          <a:blip r:embed="rId3" cstate="print"/>
          <a:srcRect/>
          <a:stretch>
            <a:fillRect/>
          </a:stretch>
        </p:blipFill>
        <p:spPr bwMode="auto">
          <a:xfrm>
            <a:off x="1143000" y="1752600"/>
            <a:ext cx="7391400" cy="3900488"/>
          </a:xfrm>
          <a:prstGeom prst="rect">
            <a:avLst/>
          </a:prstGeom>
          <a:noFill/>
          <a:ln w="9525">
            <a:noFill/>
            <a:miter lim="800000"/>
            <a:headEnd/>
            <a:tailEnd/>
          </a:ln>
        </p:spPr>
      </p:pic>
      <p:sp>
        <p:nvSpPr>
          <p:cNvPr id="18434" name="Rectangle 6"/>
          <p:cNvSpPr>
            <a:spLocks noGrp="1" noChangeArrowheads="1"/>
          </p:cNvSpPr>
          <p:nvPr>
            <p:ph type="title" idx="4294967295"/>
          </p:nvPr>
        </p:nvSpPr>
        <p:spPr/>
        <p:txBody>
          <a:bodyPr/>
          <a:lstStyle/>
          <a:p>
            <a:pPr eaLnBrk="1" hangingPunct="1"/>
            <a:r>
              <a:rPr lang="en-US" smtClean="0">
                <a:solidFill>
                  <a:schemeClr val="tx1"/>
                </a:solidFill>
              </a:rPr>
              <a:t>Bad Bugs No Drugs</a:t>
            </a:r>
          </a:p>
        </p:txBody>
      </p:sp>
      <p:sp>
        <p:nvSpPr>
          <p:cNvPr id="18435" name="Slide Number Placeholder 3"/>
          <p:cNvSpPr>
            <a:spLocks noGrp="1"/>
          </p:cNvSpPr>
          <p:nvPr>
            <p:ph type="sldNum" sz="quarter" idx="12"/>
          </p:nvPr>
        </p:nvSpPr>
        <p:spPr>
          <a:noFill/>
        </p:spPr>
        <p:txBody>
          <a:bodyPr/>
          <a:lstStyle/>
          <a:p>
            <a:pPr fontAlgn="base">
              <a:spcBef>
                <a:spcPct val="0"/>
              </a:spcBef>
              <a:spcAft>
                <a:spcPct val="0"/>
              </a:spcAft>
            </a:pPr>
            <a:fld id="{7CA90ECE-422D-4073-871B-4EFE72A51BC5}" type="slidenum">
              <a:rPr lang="en-US" smtClean="0">
                <a:latin typeface="Arial" charset="0"/>
              </a:rPr>
              <a:pPr fontAlgn="base">
                <a:spcBef>
                  <a:spcPct val="0"/>
                </a:spcBef>
                <a:spcAft>
                  <a:spcPct val="0"/>
                </a:spcAft>
              </a:pPr>
              <a:t>5</a:t>
            </a:fld>
            <a:endParaRPr lang="en-US"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p:txBody>
          <a:bodyPr/>
          <a:lstStyle/>
          <a:p>
            <a:pPr eaLnBrk="1" hangingPunct="1"/>
            <a:r>
              <a:rPr lang="en-US" sz="4000" smtClean="0">
                <a:solidFill>
                  <a:schemeClr val="tx1"/>
                </a:solidFill>
              </a:rPr>
              <a:t>The drug development pipeline for antibacterials</a:t>
            </a:r>
          </a:p>
        </p:txBody>
      </p:sp>
      <p:pic>
        <p:nvPicPr>
          <p:cNvPr id="20482" name="Picture 4" descr="http://t1.gstatic.com/images?q=tbn:1xBpReomcogn-M:http://www.totalsurveys.co.uk/Portals/0/images/Pipeline.jpg">
            <a:hlinkClick r:id="rId3"/>
          </p:cNvPr>
          <p:cNvPicPr>
            <a:picLocks noChangeAspect="1" noChangeArrowheads="1"/>
          </p:cNvPicPr>
          <p:nvPr/>
        </p:nvPicPr>
        <p:blipFill>
          <a:blip r:embed="rId4" cstate="print"/>
          <a:srcRect/>
          <a:stretch>
            <a:fillRect/>
          </a:stretch>
        </p:blipFill>
        <p:spPr bwMode="auto">
          <a:xfrm>
            <a:off x="2590800" y="2133600"/>
            <a:ext cx="4176713" cy="3124200"/>
          </a:xfrm>
          <a:prstGeom prst="rect">
            <a:avLst/>
          </a:prstGeom>
          <a:noFill/>
          <a:ln w="9525">
            <a:noFill/>
            <a:miter lim="800000"/>
            <a:headEnd/>
            <a:tailEnd/>
          </a:ln>
        </p:spPr>
      </p:pic>
      <p:sp>
        <p:nvSpPr>
          <p:cNvPr id="20483" name="Slide Number Placeholder 3"/>
          <p:cNvSpPr>
            <a:spLocks noGrp="1"/>
          </p:cNvSpPr>
          <p:nvPr>
            <p:ph type="sldNum" sz="quarter" idx="12"/>
          </p:nvPr>
        </p:nvSpPr>
        <p:spPr>
          <a:noFill/>
        </p:spPr>
        <p:txBody>
          <a:bodyPr/>
          <a:lstStyle/>
          <a:p>
            <a:pPr fontAlgn="base">
              <a:spcBef>
                <a:spcPct val="0"/>
              </a:spcBef>
              <a:spcAft>
                <a:spcPct val="0"/>
              </a:spcAft>
            </a:pPr>
            <a:fld id="{70425EE7-9006-41C0-918E-9D91104D3123}" type="slidenum">
              <a:rPr lang="en-US" smtClean="0">
                <a:latin typeface="Arial" charset="0"/>
              </a:rPr>
              <a:pPr fontAlgn="base">
                <a:spcBef>
                  <a:spcPct val="0"/>
                </a:spcBef>
                <a:spcAft>
                  <a:spcPct val="0"/>
                </a:spcAft>
              </a:pPr>
              <a:t>6</a:t>
            </a:fld>
            <a:endParaRPr lang="en-US" smtClean="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Text Box 2"/>
          <p:cNvSpPr txBox="1">
            <a:spLocks noChangeArrowheads="1"/>
          </p:cNvSpPr>
          <p:nvPr/>
        </p:nvSpPr>
        <p:spPr bwMode="auto">
          <a:xfrm>
            <a:off x="207963" y="5195888"/>
            <a:ext cx="8783637" cy="823912"/>
          </a:xfrm>
          <a:prstGeom prst="rect">
            <a:avLst/>
          </a:prstGeom>
          <a:noFill/>
          <a:ln w="12700">
            <a:noFill/>
            <a:miter lim="800000"/>
            <a:headEnd/>
            <a:tailEnd/>
          </a:ln>
          <a:effectLst>
            <a:outerShdw dist="35921" dir="2700000" algn="ctr" rotWithShape="0">
              <a:schemeClr val="bg2"/>
            </a:outerShdw>
          </a:effectLst>
        </p:spPr>
        <p:txBody>
          <a:bodyPr>
            <a:spAutoFit/>
          </a:bodyPr>
          <a:lstStyle/>
          <a:p>
            <a:pPr algn="ctr" eaLnBrk="0" hangingPunct="0">
              <a:defRPr/>
            </a:pPr>
            <a:r>
              <a:rPr lang="en-US" sz="4800" b="1">
                <a:solidFill>
                  <a:srgbClr val="000000"/>
                </a:solidFill>
                <a:latin typeface="+mn-lt"/>
                <a:ea typeface="ＭＳ Ｐゴシック" charset="-128"/>
                <a:cs typeface="Arial" pitchFamily="34" charset="0"/>
              </a:rPr>
              <a:t>A Balancing Act</a:t>
            </a:r>
          </a:p>
        </p:txBody>
      </p:sp>
      <p:sp>
        <p:nvSpPr>
          <p:cNvPr id="350211" name="Text Box 3"/>
          <p:cNvSpPr txBox="1">
            <a:spLocks noChangeArrowheads="1"/>
          </p:cNvSpPr>
          <p:nvPr/>
        </p:nvSpPr>
        <p:spPr bwMode="auto">
          <a:xfrm>
            <a:off x="609600" y="2057400"/>
            <a:ext cx="3657600" cy="1800225"/>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a:spAutoFit/>
          </a:bodyPr>
          <a:lstStyle/>
          <a:p>
            <a:pPr algn="ctr" eaLnBrk="0" hangingPunct="0">
              <a:defRPr/>
            </a:pPr>
            <a:r>
              <a:rPr lang="en-US" sz="2800">
                <a:solidFill>
                  <a:srgbClr val="000000"/>
                </a:solidFill>
                <a:latin typeface="Arial Narrow" pitchFamily="34" charset="0"/>
                <a:ea typeface="MS PGothic"/>
                <a:cs typeface="Arial" charset="0"/>
              </a:rPr>
              <a:t>Appropriate initial antibiotic while improving patient outcomes and healthcare </a:t>
            </a:r>
          </a:p>
        </p:txBody>
      </p:sp>
      <p:sp>
        <p:nvSpPr>
          <p:cNvPr id="25603" name="Rectangle 5"/>
          <p:cNvSpPr>
            <a:spLocks noGrp="1" noChangeArrowheads="1"/>
          </p:cNvSpPr>
          <p:nvPr>
            <p:ph type="title" idx="4294967295"/>
          </p:nvPr>
        </p:nvSpPr>
        <p:spPr/>
        <p:txBody>
          <a:bodyPr/>
          <a:lstStyle/>
          <a:p>
            <a:pPr eaLnBrk="1" hangingPunct="1"/>
            <a:r>
              <a:rPr lang="en-US" smtClean="0">
                <a:solidFill>
                  <a:schemeClr val="tx1"/>
                </a:solidFill>
              </a:rPr>
              <a:t>Antimicrobial Therapy</a:t>
            </a:r>
            <a:r>
              <a:rPr lang="en-US" smtClean="0"/>
              <a:t> </a:t>
            </a:r>
          </a:p>
        </p:txBody>
      </p:sp>
      <p:sp>
        <p:nvSpPr>
          <p:cNvPr id="25604" name="AutoShape 6"/>
          <p:cNvSpPr>
            <a:spLocks noChangeArrowheads="1"/>
          </p:cNvSpPr>
          <p:nvPr/>
        </p:nvSpPr>
        <p:spPr bwMode="auto">
          <a:xfrm>
            <a:off x="4191000" y="3962400"/>
            <a:ext cx="1028700" cy="1085850"/>
          </a:xfrm>
          <a:prstGeom prst="triangle">
            <a:avLst>
              <a:gd name="adj" fmla="val 50000"/>
            </a:avLst>
          </a:prstGeom>
          <a:solidFill>
            <a:schemeClr val="accent2"/>
          </a:solidFill>
          <a:ln w="9525">
            <a:noFill/>
            <a:miter lim="800000"/>
            <a:headEnd/>
            <a:tailEnd/>
          </a:ln>
        </p:spPr>
        <p:txBody>
          <a:bodyPr wrap="none" anchor="ctr"/>
          <a:lstStyle/>
          <a:p>
            <a:pPr eaLnBrk="0" hangingPunct="0"/>
            <a:endParaRPr lang="en-US" sz="2400">
              <a:solidFill>
                <a:srgbClr val="FFFF00"/>
              </a:solidFill>
              <a:ea typeface="MS PGothic"/>
              <a:cs typeface="MS PGothic"/>
            </a:endParaRPr>
          </a:p>
        </p:txBody>
      </p:sp>
      <p:sp>
        <p:nvSpPr>
          <p:cNvPr id="25605" name="Rectangle 7"/>
          <p:cNvSpPr>
            <a:spLocks noChangeArrowheads="1"/>
          </p:cNvSpPr>
          <p:nvPr/>
        </p:nvSpPr>
        <p:spPr bwMode="auto">
          <a:xfrm>
            <a:off x="571500" y="3829050"/>
            <a:ext cx="7943850" cy="133350"/>
          </a:xfrm>
          <a:prstGeom prst="rect">
            <a:avLst/>
          </a:prstGeom>
          <a:gradFill rotWithShape="1">
            <a:gsLst>
              <a:gs pos="0">
                <a:srgbClr val="003A57"/>
              </a:gs>
              <a:gs pos="50000">
                <a:srgbClr val="007DBC"/>
              </a:gs>
              <a:gs pos="100000">
                <a:srgbClr val="003A57"/>
              </a:gs>
            </a:gsLst>
            <a:lin ang="5400000" scaled="1"/>
          </a:gradFill>
          <a:ln w="9525">
            <a:noFill/>
            <a:miter lim="800000"/>
            <a:headEnd/>
            <a:tailEnd/>
          </a:ln>
        </p:spPr>
        <p:txBody>
          <a:bodyPr wrap="none" anchor="ctr"/>
          <a:lstStyle/>
          <a:p>
            <a:pPr eaLnBrk="0" hangingPunct="0"/>
            <a:endParaRPr lang="en-US" sz="2400">
              <a:solidFill>
                <a:srgbClr val="FFFF00"/>
              </a:solidFill>
              <a:ea typeface="MS PGothic"/>
              <a:cs typeface="MS PGothic"/>
            </a:endParaRPr>
          </a:p>
        </p:txBody>
      </p:sp>
      <p:sp>
        <p:nvSpPr>
          <p:cNvPr id="25606" name="Line 8"/>
          <p:cNvSpPr>
            <a:spLocks noChangeShapeType="1"/>
          </p:cNvSpPr>
          <p:nvPr/>
        </p:nvSpPr>
        <p:spPr bwMode="auto">
          <a:xfrm>
            <a:off x="330200" y="1454150"/>
            <a:ext cx="8610600" cy="0"/>
          </a:xfrm>
          <a:prstGeom prst="line">
            <a:avLst/>
          </a:prstGeom>
          <a:noFill/>
          <a:ln w="57150">
            <a:solidFill>
              <a:srgbClr val="FFFF00"/>
            </a:solidFill>
            <a:round/>
            <a:headEnd/>
            <a:tailEnd/>
          </a:ln>
        </p:spPr>
        <p:txBody>
          <a:bodyPr/>
          <a:lstStyle/>
          <a:p>
            <a:endParaRPr lang="en-US"/>
          </a:p>
        </p:txBody>
      </p:sp>
      <p:sp>
        <p:nvSpPr>
          <p:cNvPr id="25607" name="Slide Number Placeholder 8"/>
          <p:cNvSpPr>
            <a:spLocks noGrp="1"/>
          </p:cNvSpPr>
          <p:nvPr>
            <p:ph type="sldNum" sz="quarter" idx="12"/>
          </p:nvPr>
        </p:nvSpPr>
        <p:spPr>
          <a:noFill/>
        </p:spPr>
        <p:txBody>
          <a:bodyPr/>
          <a:lstStyle/>
          <a:p>
            <a:pPr fontAlgn="base">
              <a:spcBef>
                <a:spcPct val="0"/>
              </a:spcBef>
              <a:spcAft>
                <a:spcPct val="0"/>
              </a:spcAft>
            </a:pPr>
            <a:fld id="{8700B3F3-8308-48D7-A4B0-9B2B67295552}" type="slidenum">
              <a:rPr lang="en-US" smtClean="0">
                <a:latin typeface="Arial" charset="0"/>
              </a:rPr>
              <a:pPr fontAlgn="base">
                <a:spcBef>
                  <a:spcPct val="0"/>
                </a:spcBef>
                <a:spcAft>
                  <a:spcPct val="0"/>
                </a:spcAft>
              </a:pPr>
              <a:t>7</a:t>
            </a:fld>
            <a:endParaRPr lang="en-US" smtClean="0">
              <a:latin typeface="Arial" charset="0"/>
            </a:endParaRPr>
          </a:p>
        </p:txBody>
      </p:sp>
      <p:sp>
        <p:nvSpPr>
          <p:cNvPr id="10" name="Text Box 3"/>
          <p:cNvSpPr txBox="1">
            <a:spLocks noChangeArrowheads="1"/>
          </p:cNvSpPr>
          <p:nvPr/>
        </p:nvSpPr>
        <p:spPr bwMode="auto">
          <a:xfrm>
            <a:off x="5105400" y="1981200"/>
            <a:ext cx="3352800" cy="1816100"/>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a:spAutoFit/>
          </a:bodyPr>
          <a:lstStyle/>
          <a:p>
            <a:pPr algn="ctr" eaLnBrk="0" hangingPunct="0">
              <a:defRPr/>
            </a:pPr>
            <a:r>
              <a:rPr lang="en-US" sz="2800">
                <a:solidFill>
                  <a:srgbClr val="000000"/>
                </a:solidFill>
                <a:latin typeface="Arial Narrow" pitchFamily="34" charset="0"/>
                <a:ea typeface="MS PGothic"/>
                <a:cs typeface="Arial" charset="0"/>
              </a:rPr>
              <a:t>Unnecessary Antibiotics, adverse patient outcomes and increased cost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defRPr/>
            </a:pPr>
            <a:r>
              <a:rPr lang="en-US" sz="4000" smtClean="0">
                <a:effectLst>
                  <a:outerShdw blurRad="38100" dist="38100" dir="2700000" algn="tl">
                    <a:srgbClr val="C0C0C0"/>
                  </a:outerShdw>
                </a:effectLst>
              </a:rPr>
              <a:t>What is Antimicrobial Stewardship?</a:t>
            </a:r>
          </a:p>
        </p:txBody>
      </p:sp>
      <p:sp>
        <p:nvSpPr>
          <p:cNvPr id="27650" name="Rectangle 3"/>
          <p:cNvSpPr>
            <a:spLocks noGrp="1" noChangeArrowheads="1"/>
          </p:cNvSpPr>
          <p:nvPr>
            <p:ph type="body" idx="4294967295"/>
          </p:nvPr>
        </p:nvSpPr>
        <p:spPr>
          <a:xfrm>
            <a:off x="457200" y="1676400"/>
            <a:ext cx="8534400" cy="2590800"/>
          </a:xfrm>
        </p:spPr>
        <p:txBody>
          <a:bodyPr/>
          <a:lstStyle/>
          <a:p>
            <a:pPr marL="231775" indent="-231775" eaLnBrk="1" hangingPunct="1">
              <a:lnSpc>
                <a:spcPct val="90000"/>
              </a:lnSpc>
            </a:pPr>
            <a:r>
              <a:rPr lang="en-US" dirty="0" smtClean="0"/>
              <a:t>Antimicrobial stewardship involves the </a:t>
            </a:r>
            <a:r>
              <a:rPr lang="en-US" i="1" u="sng" dirty="0" smtClean="0"/>
              <a:t>optimal selection, dose and duration</a:t>
            </a:r>
            <a:r>
              <a:rPr lang="en-US" dirty="0" smtClean="0"/>
              <a:t> of an antibiotic resulting in the cure or prevention of infection with </a:t>
            </a:r>
            <a:r>
              <a:rPr lang="en-US" u="sng" dirty="0" smtClean="0"/>
              <a:t>minimal unintended consequences </a:t>
            </a:r>
            <a:r>
              <a:rPr lang="en-US" dirty="0" smtClean="0"/>
              <a:t>to the patient including emergence of resistance, adverse drug events, and cost</a:t>
            </a:r>
            <a:endParaRPr lang="en-US" u="sng" dirty="0" smtClean="0"/>
          </a:p>
        </p:txBody>
      </p:sp>
      <p:sp>
        <p:nvSpPr>
          <p:cNvPr id="13316" name="Rectangle 4"/>
          <p:cNvSpPr>
            <a:spLocks noChangeArrowheads="1"/>
          </p:cNvSpPr>
          <p:nvPr/>
        </p:nvSpPr>
        <p:spPr bwMode="auto">
          <a:xfrm>
            <a:off x="914400" y="5791200"/>
            <a:ext cx="4648200" cy="942975"/>
          </a:xfrm>
          <a:prstGeom prst="rect">
            <a:avLst/>
          </a:prstGeom>
          <a:noFill/>
          <a:ln w="9525">
            <a:noFill/>
            <a:miter lim="800000"/>
            <a:headEnd/>
            <a:tailEnd/>
          </a:ln>
        </p:spPr>
        <p:txBody>
          <a:bodyPr>
            <a:spAutoFit/>
          </a:bodyPr>
          <a:lstStyle/>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Dellit TH, et al. CID 2007;44:159-77, </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Hand K, et al. Hospital Pharmacist 2004;11:459-64</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Paskovaty A, et al IJAA 2005;25:1-10</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Simonsen GS, et al Bull WHO 2004;82:928-34</a:t>
            </a:r>
          </a:p>
        </p:txBody>
      </p:sp>
      <p:sp>
        <p:nvSpPr>
          <p:cNvPr id="13317" name="Text Box 5"/>
          <p:cNvSpPr txBox="1">
            <a:spLocks noChangeArrowheads="1"/>
          </p:cNvSpPr>
          <p:nvPr/>
        </p:nvSpPr>
        <p:spPr bwMode="auto">
          <a:xfrm>
            <a:off x="1905000" y="4953000"/>
            <a:ext cx="5181600" cy="822325"/>
          </a:xfrm>
          <a:prstGeom prst="rect">
            <a:avLst/>
          </a:prstGeom>
          <a:noFill/>
          <a:ln w="9525">
            <a:noFill/>
            <a:miter lim="800000"/>
            <a:headEnd/>
            <a:tailEnd/>
          </a:ln>
        </p:spPr>
        <p:txBody>
          <a:bodyPr>
            <a:spAutoFit/>
          </a:bodyPr>
          <a:lstStyle/>
          <a:p>
            <a:pPr algn="ctr" eaLnBrk="0" hangingPunct="0">
              <a:defRPr/>
            </a:pPr>
            <a:r>
              <a:rPr lang="en-US" sz="2400">
                <a:solidFill>
                  <a:srgbClr val="FF0066"/>
                </a:solidFill>
                <a:effectLst>
                  <a:outerShdw blurRad="38100" dist="38100" dir="2700000" algn="tl">
                    <a:srgbClr val="C0C0C0"/>
                  </a:outerShdw>
                </a:effectLst>
                <a:latin typeface="+mn-lt"/>
                <a:ea typeface="ＭＳ Ｐゴシック" pitchFamily="34" charset="-128"/>
              </a:rPr>
              <a:t>Ultimate goal is improved patient care and healthcare outcomes</a:t>
            </a:r>
          </a:p>
        </p:txBody>
      </p:sp>
      <p:sp>
        <p:nvSpPr>
          <p:cNvPr id="27653" name="Slide Number Placeholder 5"/>
          <p:cNvSpPr>
            <a:spLocks noGrp="1"/>
          </p:cNvSpPr>
          <p:nvPr>
            <p:ph type="sldNum" sz="quarter" idx="12"/>
          </p:nvPr>
        </p:nvSpPr>
        <p:spPr>
          <a:noFill/>
        </p:spPr>
        <p:txBody>
          <a:bodyPr/>
          <a:lstStyle/>
          <a:p>
            <a:pPr fontAlgn="base">
              <a:spcBef>
                <a:spcPct val="0"/>
              </a:spcBef>
              <a:spcAft>
                <a:spcPct val="0"/>
              </a:spcAft>
            </a:pPr>
            <a:fld id="{523F79D1-464C-4ACE-A29E-D19B8D4C6312}" type="slidenum">
              <a:rPr lang="en-US" smtClean="0">
                <a:latin typeface="Arial" charset="0"/>
              </a:rPr>
              <a:pPr fontAlgn="base">
                <a:spcBef>
                  <a:spcPct val="0"/>
                </a:spcBef>
                <a:spcAft>
                  <a:spcPct val="0"/>
                </a:spcAft>
              </a:pPr>
              <a:t>8</a:t>
            </a:fld>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checkerboard(across)">
                                      <p:cBhvr>
                                        <p:cTn id="7" dur="500"/>
                                        <p:tgtEl>
                                          <p:spTgt spid="133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8" name="Picture 4"/>
          <p:cNvPicPr>
            <a:picLocks noChangeAspect="1" noChangeArrowheads="1"/>
          </p:cNvPicPr>
          <p:nvPr/>
        </p:nvPicPr>
        <p:blipFill>
          <a:blip r:embed="rId2" cstate="print"/>
          <a:srcRect l="28906" t="24124" r="30469" b="4718"/>
          <a:stretch>
            <a:fillRect/>
          </a:stretch>
        </p:blipFill>
        <p:spPr bwMode="auto">
          <a:xfrm>
            <a:off x="1793875" y="152400"/>
            <a:ext cx="5103813" cy="64770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pPr>
              <a:defRPr/>
            </a:pPr>
            <a:fld id="{DCB92922-71F3-46D2-8343-50ED806602EE}"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8" name="Picture 4"/>
          <p:cNvPicPr>
            <a:picLocks noChangeAspect="1" noChangeArrowheads="1"/>
          </p:cNvPicPr>
          <p:nvPr/>
        </p:nvPicPr>
        <p:blipFill>
          <a:blip r:embed="rId2" cstate="print"/>
          <a:srcRect l="25000" t="23047" r="27344" b="1483"/>
          <a:stretch>
            <a:fillRect/>
          </a:stretch>
        </p:blipFill>
        <p:spPr bwMode="auto">
          <a:xfrm>
            <a:off x="2133600" y="533400"/>
            <a:ext cx="5046663" cy="57912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pPr>
              <a:defRPr/>
            </a:pPr>
            <a:fld id="{DCB92922-71F3-46D2-8343-50ED806602EE}"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2"/>
          <p:cNvPicPr>
            <a:picLocks noChangeAspect="1" noChangeArrowheads="1"/>
          </p:cNvPicPr>
          <p:nvPr/>
        </p:nvPicPr>
        <p:blipFill>
          <a:blip r:embed="rId2" cstate="print"/>
          <a:srcRect l="8028" t="10840" r="4695"/>
          <a:stretch>
            <a:fillRect/>
          </a:stretch>
        </p:blipFill>
        <p:spPr bwMode="auto">
          <a:xfrm>
            <a:off x="0" y="0"/>
            <a:ext cx="9144000" cy="673258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DCB92922-71F3-46D2-8343-50ED806602EE}" type="slidenum">
              <a:rPr lang="en-US" smtClean="0"/>
              <a:pPr>
                <a:defRPr/>
              </a:pPr>
              <a:t>11</a:t>
            </a:fld>
            <a:endParaRPr lang="en-US"/>
          </a:p>
        </p:txBody>
      </p:sp>
    </p:spTree>
    <p:extLst>
      <p:ext uri="{BB962C8B-B14F-4D97-AF65-F5344CB8AC3E}">
        <p14:creationId xmlns:p14="http://schemas.microsoft.com/office/powerpoint/2010/main" val="2066136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6" name="Picture 4"/>
          <p:cNvPicPr>
            <a:picLocks noChangeAspect="1" noChangeArrowheads="1"/>
          </p:cNvPicPr>
          <p:nvPr/>
        </p:nvPicPr>
        <p:blipFill>
          <a:blip r:embed="rId2" cstate="print"/>
          <a:srcRect l="22656" t="34906" r="12500" b="20889"/>
          <a:stretch>
            <a:fillRect/>
          </a:stretch>
        </p:blipFill>
        <p:spPr bwMode="auto">
          <a:xfrm>
            <a:off x="1295400" y="1143000"/>
            <a:ext cx="6324600" cy="31242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pPr>
              <a:defRPr/>
            </a:pPr>
            <a:fld id="{DCB92922-71F3-46D2-8343-50ED806602EE}"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20" name="Picture 4"/>
          <p:cNvPicPr>
            <a:picLocks noChangeAspect="1" noChangeArrowheads="1"/>
          </p:cNvPicPr>
          <p:nvPr/>
        </p:nvPicPr>
        <p:blipFill>
          <a:blip r:embed="rId2" cstate="print"/>
          <a:srcRect l="34375" t="25201" r="29688" b="1483"/>
          <a:stretch>
            <a:fillRect/>
          </a:stretch>
        </p:blipFill>
        <p:spPr bwMode="auto">
          <a:xfrm>
            <a:off x="2352675" y="0"/>
            <a:ext cx="4640263" cy="68580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pPr>
              <a:defRPr/>
            </a:pPr>
            <a:fld id="{DCB92922-71F3-46D2-8343-50ED806602EE}"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4" name="Picture 4"/>
          <p:cNvPicPr>
            <a:picLocks noChangeAspect="1" noChangeArrowheads="1"/>
          </p:cNvPicPr>
          <p:nvPr/>
        </p:nvPicPr>
        <p:blipFill>
          <a:blip r:embed="rId2" cstate="print"/>
          <a:srcRect l="33594" t="25201" r="28906" b="1483"/>
          <a:stretch>
            <a:fillRect/>
          </a:stretch>
        </p:blipFill>
        <p:spPr bwMode="auto">
          <a:xfrm>
            <a:off x="2438400" y="304800"/>
            <a:ext cx="4410075" cy="62484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pPr>
              <a:defRPr/>
            </a:pPr>
            <a:fld id="{DCB92922-71F3-46D2-8343-50ED806602EE}"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endParaRPr lang="en-US" sz="4000" smtClean="0"/>
          </a:p>
        </p:txBody>
      </p:sp>
      <p:sp>
        <p:nvSpPr>
          <p:cNvPr id="22530" name="Rectangle 3"/>
          <p:cNvSpPr>
            <a:spLocks noGrp="1" noChangeArrowheads="1"/>
          </p:cNvSpPr>
          <p:nvPr>
            <p:ph type="body" idx="1"/>
          </p:nvPr>
        </p:nvSpPr>
        <p:spPr>
          <a:xfrm>
            <a:off x="304800" y="4038600"/>
            <a:ext cx="8229600" cy="4525963"/>
          </a:xfrm>
        </p:spPr>
        <p:txBody>
          <a:bodyPr/>
          <a:lstStyle/>
          <a:p>
            <a:pPr eaLnBrk="1" hangingPunct="1"/>
            <a:r>
              <a:rPr lang="en-US" smtClean="0"/>
              <a:t>12 studies in North America:</a:t>
            </a:r>
          </a:p>
          <a:p>
            <a:pPr lvl="1" eaLnBrk="1" hangingPunct="1"/>
            <a:r>
              <a:rPr lang="en-US" smtClean="0"/>
              <a:t>1.8-13.5 infections per 1000 resident-care days</a:t>
            </a:r>
          </a:p>
          <a:p>
            <a:pPr lvl="1" eaLnBrk="1" hangingPunct="1"/>
            <a:r>
              <a:rPr lang="en-US" smtClean="0"/>
              <a:t>Rate of death from infection 0.04-0.71 per 1000 resident-care days</a:t>
            </a:r>
          </a:p>
        </p:txBody>
      </p:sp>
      <p:sp>
        <p:nvSpPr>
          <p:cNvPr id="22531" name="Slide Number Placeholder 4"/>
          <p:cNvSpPr>
            <a:spLocks noGrp="1"/>
          </p:cNvSpPr>
          <p:nvPr>
            <p:ph type="sldNum" sz="quarter" idx="12"/>
          </p:nvPr>
        </p:nvSpPr>
        <p:spPr>
          <a:noFill/>
        </p:spPr>
        <p:txBody>
          <a:bodyPr/>
          <a:lstStyle/>
          <a:p>
            <a:pPr fontAlgn="base">
              <a:spcBef>
                <a:spcPct val="0"/>
              </a:spcBef>
              <a:spcAft>
                <a:spcPct val="0"/>
              </a:spcAft>
            </a:pPr>
            <a:fld id="{7D223050-769B-49D8-B40E-747E9BBFB9D0}" type="slidenum">
              <a:rPr lang="en-US" smtClean="0">
                <a:latin typeface="Arial" charset="0"/>
              </a:rPr>
              <a:pPr fontAlgn="base">
                <a:spcBef>
                  <a:spcPct val="0"/>
                </a:spcBef>
                <a:spcAft>
                  <a:spcPct val="0"/>
                </a:spcAft>
              </a:pPr>
              <a:t>15</a:t>
            </a:fld>
            <a:endParaRPr lang="en-US" smtClean="0">
              <a:latin typeface="Arial" charset="0"/>
            </a:endParaRPr>
          </a:p>
        </p:txBody>
      </p:sp>
      <p:pic>
        <p:nvPicPr>
          <p:cNvPr id="22532" name="Picture 6"/>
          <p:cNvPicPr>
            <a:picLocks noChangeAspect="1" noChangeArrowheads="1"/>
          </p:cNvPicPr>
          <p:nvPr/>
        </p:nvPicPr>
        <p:blipFill>
          <a:blip r:embed="rId2" cstate="print"/>
          <a:srcRect/>
          <a:stretch>
            <a:fillRect/>
          </a:stretch>
        </p:blipFill>
        <p:spPr bwMode="auto">
          <a:xfrm>
            <a:off x="152400" y="381000"/>
            <a:ext cx="8763000" cy="3216275"/>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0">
                                            <p:txEl>
                                              <p:pRg st="1" end="1"/>
                                            </p:txEl>
                                          </p:spTgt>
                                        </p:tgtEl>
                                        <p:attrNameLst>
                                          <p:attrName>style.visibility</p:attrName>
                                        </p:attrNameLst>
                                      </p:cBhvr>
                                      <p:to>
                                        <p:strVal val="visible"/>
                                      </p:to>
                                    </p:set>
                                    <p:anim calcmode="lin" valueType="num">
                                      <p:cBhvr additive="base">
                                        <p:cTn id="7" dur="500" fill="hold"/>
                                        <p:tgtEl>
                                          <p:spTgt spid="2253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0">
                                            <p:txEl>
                                              <p:pRg st="2" end="2"/>
                                            </p:txEl>
                                          </p:spTgt>
                                        </p:tgtEl>
                                        <p:attrNameLst>
                                          <p:attrName>style.visibility</p:attrName>
                                        </p:attrNameLst>
                                      </p:cBhvr>
                                      <p:to>
                                        <p:strVal val="visible"/>
                                      </p:to>
                                    </p:set>
                                    <p:anim calcmode="lin" valueType="num">
                                      <p:cBhvr additive="base">
                                        <p:cTn id="13" dur="500" fill="hold"/>
                                        <p:tgtEl>
                                          <p:spTgt spid="2253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362200" y="1371600"/>
            <a:ext cx="4489450" cy="5264150"/>
          </a:xfrm>
          <a:prstGeom prst="rect">
            <a:avLst/>
          </a:prstGeom>
          <a:noFill/>
          <a:ln w="9525">
            <a:noFill/>
            <a:miter lim="800000"/>
            <a:headEnd/>
            <a:tailEnd/>
          </a:ln>
        </p:spPr>
      </p:pic>
      <p:sp>
        <p:nvSpPr>
          <p:cNvPr id="23554" name="Text Box 5"/>
          <p:cNvSpPr txBox="1">
            <a:spLocks noChangeArrowheads="1"/>
          </p:cNvSpPr>
          <p:nvPr/>
        </p:nvSpPr>
        <p:spPr bwMode="auto">
          <a:xfrm>
            <a:off x="2209800" y="2667000"/>
            <a:ext cx="304800" cy="366713"/>
          </a:xfrm>
          <a:prstGeom prst="rect">
            <a:avLst/>
          </a:prstGeom>
          <a:solidFill>
            <a:schemeClr val="bg1"/>
          </a:solidFill>
          <a:ln w="9525">
            <a:noFill/>
            <a:miter lim="800000"/>
            <a:headEnd/>
            <a:tailEnd/>
          </a:ln>
        </p:spPr>
        <p:txBody>
          <a:bodyPr>
            <a:spAutoFit/>
          </a:bodyPr>
          <a:lstStyle/>
          <a:p>
            <a:pPr eaLnBrk="0" hangingPunct="0">
              <a:spcBef>
                <a:spcPct val="50000"/>
              </a:spcBef>
            </a:pPr>
            <a:endParaRPr lang="en-US" sz="2400">
              <a:solidFill>
                <a:srgbClr val="000000"/>
              </a:solidFill>
              <a:ea typeface="MS PGothic"/>
              <a:cs typeface="MS PGothic"/>
            </a:endParaRPr>
          </a:p>
        </p:txBody>
      </p:sp>
      <p:sp>
        <p:nvSpPr>
          <p:cNvPr id="23555" name="Slide Number Placeholder 3"/>
          <p:cNvSpPr>
            <a:spLocks noGrp="1"/>
          </p:cNvSpPr>
          <p:nvPr>
            <p:ph type="sldNum" sz="quarter" idx="12"/>
          </p:nvPr>
        </p:nvSpPr>
        <p:spPr>
          <a:noFill/>
        </p:spPr>
        <p:txBody>
          <a:bodyPr/>
          <a:lstStyle/>
          <a:p>
            <a:pPr fontAlgn="base">
              <a:spcBef>
                <a:spcPct val="0"/>
              </a:spcBef>
              <a:spcAft>
                <a:spcPct val="0"/>
              </a:spcAft>
            </a:pPr>
            <a:fld id="{38D4292A-70F1-4C99-9EA7-B7D6E9F9AB9E}" type="slidenum">
              <a:rPr lang="en-US" smtClean="0">
                <a:latin typeface="Arial" charset="0"/>
              </a:rPr>
              <a:pPr fontAlgn="base">
                <a:spcBef>
                  <a:spcPct val="0"/>
                </a:spcBef>
                <a:spcAft>
                  <a:spcPct val="0"/>
                </a:spcAft>
              </a:pPr>
              <a:t>16</a:t>
            </a:fld>
            <a:endParaRPr lang="en-US" smtClean="0">
              <a:latin typeface="Arial" charset="0"/>
            </a:endParaRPr>
          </a:p>
        </p:txBody>
      </p:sp>
      <p:sp>
        <p:nvSpPr>
          <p:cNvPr id="23556" name="Rectangle 5"/>
          <p:cNvSpPr>
            <a:spLocks noGrp="1" noChangeArrowheads="1"/>
          </p:cNvSpPr>
          <p:nvPr>
            <p:ph type="title" idx="4294967295"/>
          </p:nvPr>
        </p:nvSpPr>
        <p:spPr/>
        <p:txBody>
          <a:bodyPr/>
          <a:lstStyle/>
          <a:p>
            <a:r>
              <a:rPr lang="en-US" sz="4000" smtClean="0"/>
              <a:t>The burden of infection in long-term care</a:t>
            </a:r>
          </a:p>
        </p:txBody>
      </p:sp>
      <p:sp>
        <p:nvSpPr>
          <p:cNvPr id="23557" name="Text Box 6"/>
          <p:cNvSpPr txBox="1">
            <a:spLocks noChangeArrowheads="1"/>
          </p:cNvSpPr>
          <p:nvPr/>
        </p:nvSpPr>
        <p:spPr bwMode="auto">
          <a:xfrm>
            <a:off x="1981200" y="3276600"/>
            <a:ext cx="609600" cy="366713"/>
          </a:xfrm>
          <a:prstGeom prst="rect">
            <a:avLst/>
          </a:prstGeom>
          <a:solidFill>
            <a:schemeClr val="bg1"/>
          </a:solidFill>
          <a:ln w="9525">
            <a:noFill/>
            <a:miter lim="800000"/>
            <a:headEnd/>
            <a:tailEnd/>
          </a:ln>
        </p:spPr>
        <p:txBody>
          <a:bodyPr>
            <a:spAutoFit/>
          </a:bodyPr>
          <a:lstStyle/>
          <a:p>
            <a:pPr>
              <a:spcBef>
                <a:spcPct val="50000"/>
              </a:spcBef>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endParaRPr lang="en-US" smtClean="0"/>
          </a:p>
        </p:txBody>
      </p:sp>
      <p:pic>
        <p:nvPicPr>
          <p:cNvPr id="24578" name="Picture 4"/>
          <p:cNvPicPr>
            <a:picLocks noGrp="1" noChangeAspect="1" noChangeArrowheads="1"/>
          </p:cNvPicPr>
          <p:nvPr>
            <p:ph type="body" idx="1"/>
          </p:nvPr>
        </p:nvPicPr>
        <p:blipFill>
          <a:blip r:embed="rId2" cstate="print"/>
          <a:srcRect/>
          <a:stretch>
            <a:fillRect/>
          </a:stretch>
        </p:blipFill>
        <p:spPr>
          <a:xfrm>
            <a:off x="2598738" y="1524000"/>
            <a:ext cx="4040187" cy="4572000"/>
          </a:xfrm>
        </p:spPr>
      </p:pic>
      <p:sp>
        <p:nvSpPr>
          <p:cNvPr id="24579" name="Slide Number Placeholder 3"/>
          <p:cNvSpPr>
            <a:spLocks noGrp="1"/>
          </p:cNvSpPr>
          <p:nvPr>
            <p:ph type="sldNum" sz="quarter" idx="12"/>
          </p:nvPr>
        </p:nvSpPr>
        <p:spPr>
          <a:noFill/>
        </p:spPr>
        <p:txBody>
          <a:bodyPr/>
          <a:lstStyle/>
          <a:p>
            <a:pPr fontAlgn="base">
              <a:spcBef>
                <a:spcPct val="0"/>
              </a:spcBef>
              <a:spcAft>
                <a:spcPct val="0"/>
              </a:spcAft>
            </a:pPr>
            <a:fld id="{E0848D34-44A5-4010-B2DA-A98E90A25D96}" type="slidenum">
              <a:rPr lang="en-US" smtClean="0">
                <a:latin typeface="Arial" charset="0"/>
              </a:rPr>
              <a:pPr fontAlgn="base">
                <a:spcBef>
                  <a:spcPct val="0"/>
                </a:spcBef>
                <a:spcAft>
                  <a:spcPct val="0"/>
                </a:spcAft>
              </a:pPr>
              <a:t>17</a:t>
            </a:fld>
            <a:endParaRPr lang="en-US" smtClean="0">
              <a:latin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smtClean="0"/>
              <a:t>Why focus on long term care?</a:t>
            </a:r>
          </a:p>
        </p:txBody>
      </p:sp>
      <p:sp>
        <p:nvSpPr>
          <p:cNvPr id="29698" name="Rectangle 3"/>
          <p:cNvSpPr>
            <a:spLocks noGrp="1" noChangeArrowheads="1"/>
          </p:cNvSpPr>
          <p:nvPr>
            <p:ph type="body" idx="1"/>
          </p:nvPr>
        </p:nvSpPr>
        <p:spPr/>
        <p:txBody>
          <a:bodyPr/>
          <a:lstStyle/>
          <a:p>
            <a:pPr eaLnBrk="1" hangingPunct="1"/>
            <a:r>
              <a:rPr lang="en-US" sz="2800" dirty="0" smtClean="0"/>
              <a:t>Many long-term care residents are colonized with bacteria that live in and on the patient without causing harm</a:t>
            </a:r>
          </a:p>
          <a:p>
            <a:pPr eaLnBrk="1" hangingPunct="1"/>
            <a:r>
              <a:rPr lang="en-US" sz="2800" dirty="0" smtClean="0"/>
              <a:t>Protocols are not readily available or consistently used to distinguish between colonization and true infection</a:t>
            </a:r>
          </a:p>
          <a:p>
            <a:pPr eaLnBrk="1" hangingPunct="1"/>
            <a:r>
              <a:rPr lang="en-US" sz="2800" dirty="0" smtClean="0"/>
              <a:t>So, patients are regularly treated for infection when they have none</a:t>
            </a:r>
          </a:p>
          <a:p>
            <a:pPr lvl="1" eaLnBrk="1" hangingPunct="1"/>
            <a:r>
              <a:rPr lang="en-US" sz="2400" dirty="0" smtClean="0"/>
              <a:t>30-50% of elderly long-term care residents have a positive urine culture in the absence of infection</a:t>
            </a:r>
          </a:p>
        </p:txBody>
      </p:sp>
      <p:sp>
        <p:nvSpPr>
          <p:cNvPr id="29699" name="Slide Number Placeholder 3"/>
          <p:cNvSpPr>
            <a:spLocks noGrp="1"/>
          </p:cNvSpPr>
          <p:nvPr>
            <p:ph type="sldNum" sz="quarter" idx="12"/>
          </p:nvPr>
        </p:nvSpPr>
        <p:spPr>
          <a:noFill/>
        </p:spPr>
        <p:txBody>
          <a:bodyPr/>
          <a:lstStyle/>
          <a:p>
            <a:pPr fontAlgn="base">
              <a:spcBef>
                <a:spcPct val="0"/>
              </a:spcBef>
              <a:spcAft>
                <a:spcPct val="0"/>
              </a:spcAft>
            </a:pPr>
            <a:fld id="{D779D6A4-C76C-4313-8DB1-DBEA1B2F8655}" type="slidenum">
              <a:rPr lang="en-US" smtClean="0">
                <a:latin typeface="Arial" charset="0"/>
              </a:rPr>
              <a:pPr fontAlgn="base">
                <a:spcBef>
                  <a:spcPct val="0"/>
                </a:spcBef>
                <a:spcAft>
                  <a:spcPct val="0"/>
                </a:spcAft>
              </a:pPr>
              <a:t>18</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fill="hold"/>
                                        <p:tgtEl>
                                          <p:spTgt spid="296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6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fill="hold"/>
                                        <p:tgtEl>
                                          <p:spTgt spid="2969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698">
                                            <p:txEl>
                                              <p:pRg st="2" end="2"/>
                                            </p:txEl>
                                          </p:spTgt>
                                        </p:tgtEl>
                                        <p:attrNameLst>
                                          <p:attrName>style.visibility</p:attrName>
                                        </p:attrNameLst>
                                      </p:cBhvr>
                                      <p:to>
                                        <p:strVal val="visible"/>
                                      </p:to>
                                    </p:set>
                                    <p:anim calcmode="lin" valueType="num">
                                      <p:cBhvr additive="base">
                                        <p:cTn id="19" dur="500" fill="hold"/>
                                        <p:tgtEl>
                                          <p:spTgt spid="2969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9698">
                                            <p:txEl>
                                              <p:pRg st="3" end="3"/>
                                            </p:txEl>
                                          </p:spTgt>
                                        </p:tgtEl>
                                        <p:attrNameLst>
                                          <p:attrName>style.visibility</p:attrName>
                                        </p:attrNameLst>
                                      </p:cBhvr>
                                      <p:to>
                                        <p:strVal val="visible"/>
                                      </p:to>
                                    </p:set>
                                    <p:anim calcmode="lin" valueType="num">
                                      <p:cBhvr additive="base">
                                        <p:cTn id="25" dur="500" fill="hold"/>
                                        <p:tgtEl>
                                          <p:spTgt spid="2969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smtClean="0"/>
              <a:t>Why focus on long term care?</a:t>
            </a:r>
          </a:p>
        </p:txBody>
      </p:sp>
      <p:sp>
        <p:nvSpPr>
          <p:cNvPr id="30722" name="Rectangle 3"/>
          <p:cNvSpPr>
            <a:spLocks noGrp="1" noChangeArrowheads="1"/>
          </p:cNvSpPr>
          <p:nvPr>
            <p:ph type="body" idx="1"/>
          </p:nvPr>
        </p:nvSpPr>
        <p:spPr/>
        <p:txBody>
          <a:bodyPr/>
          <a:lstStyle/>
          <a:p>
            <a:pPr eaLnBrk="1" hangingPunct="1">
              <a:lnSpc>
                <a:spcPct val="90000"/>
              </a:lnSpc>
            </a:pPr>
            <a:r>
              <a:rPr lang="en-US" smtClean="0"/>
              <a:t>When patients are transferred from acute to long-term care, potential for miscommunication can lead to inappropriate antibiotic use</a:t>
            </a:r>
          </a:p>
          <a:p>
            <a:pPr eaLnBrk="1" hangingPunct="1">
              <a:lnSpc>
                <a:spcPct val="90000"/>
              </a:lnSpc>
            </a:pPr>
            <a:r>
              <a:rPr lang="en-US" smtClean="0"/>
              <a:t>Elderly or debilitated long-term care residents are at particularly high risk for complications due to the adverse effects of antibiotics, including </a:t>
            </a:r>
            <a:r>
              <a:rPr lang="en-US" i="1" smtClean="0"/>
              <a:t>Clostridium difficile</a:t>
            </a:r>
            <a:r>
              <a:rPr lang="en-US" smtClean="0"/>
              <a:t> infection</a:t>
            </a:r>
          </a:p>
        </p:txBody>
      </p:sp>
      <p:sp>
        <p:nvSpPr>
          <p:cNvPr id="30723" name="Slide Number Placeholder 3"/>
          <p:cNvSpPr>
            <a:spLocks noGrp="1"/>
          </p:cNvSpPr>
          <p:nvPr>
            <p:ph type="sldNum" sz="quarter" idx="12"/>
          </p:nvPr>
        </p:nvSpPr>
        <p:spPr>
          <a:noFill/>
        </p:spPr>
        <p:txBody>
          <a:bodyPr/>
          <a:lstStyle/>
          <a:p>
            <a:pPr fontAlgn="base">
              <a:spcBef>
                <a:spcPct val="0"/>
              </a:spcBef>
              <a:spcAft>
                <a:spcPct val="0"/>
              </a:spcAft>
            </a:pPr>
            <a:fld id="{743211D6-9768-4EB9-9239-F9E0AB118D11}" type="slidenum">
              <a:rPr lang="en-US" smtClean="0">
                <a:latin typeface="Arial" charset="0"/>
              </a:rPr>
              <a:pPr fontAlgn="base">
                <a:spcBef>
                  <a:spcPct val="0"/>
                </a:spcBef>
                <a:spcAft>
                  <a:spcPct val="0"/>
                </a:spcAft>
              </a:pPr>
              <a:t>19</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additive="base">
                                        <p:cTn id="7" dur="500" fill="hold"/>
                                        <p:tgtEl>
                                          <p:spTgt spid="307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22">
                                            <p:txEl>
                                              <p:pRg st="1" end="1"/>
                                            </p:txEl>
                                          </p:spTgt>
                                        </p:tgtEl>
                                        <p:attrNameLst>
                                          <p:attrName>style.visibility</p:attrName>
                                        </p:attrNameLst>
                                      </p:cBhvr>
                                      <p:to>
                                        <p:strVal val="visible"/>
                                      </p:to>
                                    </p:set>
                                    <p:anim calcmode="lin" valueType="num">
                                      <p:cBhvr additive="base">
                                        <p:cTn id="13" dur="500" fill="hold"/>
                                        <p:tgtEl>
                                          <p:spTgt spid="3072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a:xfrm>
            <a:off x="457200" y="274638"/>
            <a:ext cx="8229600" cy="1477962"/>
          </a:xfrm>
        </p:spPr>
        <p:txBody>
          <a:bodyPr anchor="b"/>
          <a:lstStyle/>
          <a:p>
            <a:r>
              <a:rPr lang="en-US" sz="4200" b="1" smtClean="0">
                <a:latin typeface="Myriad Pro"/>
              </a:rPr>
              <a:t>Antibiotic misuse adversely impacts patients</a:t>
            </a:r>
          </a:p>
        </p:txBody>
      </p:sp>
      <p:sp>
        <p:nvSpPr>
          <p:cNvPr id="31746" name="Content Placeholder 2"/>
          <p:cNvSpPr>
            <a:spLocks noGrp="1"/>
          </p:cNvSpPr>
          <p:nvPr>
            <p:ph idx="4294967295"/>
          </p:nvPr>
        </p:nvSpPr>
        <p:spPr>
          <a:xfrm>
            <a:off x="457200" y="1981200"/>
            <a:ext cx="8229600" cy="4038600"/>
          </a:xfrm>
        </p:spPr>
        <p:txBody>
          <a:bodyPr/>
          <a:lstStyle/>
          <a:p>
            <a:pPr>
              <a:buClr>
                <a:schemeClr val="tx1"/>
              </a:buClr>
              <a:buSzPct val="70000"/>
            </a:pPr>
            <a:endParaRPr lang="en-US" sz="2800" b="1" smtClean="0">
              <a:solidFill>
                <a:schemeClr val="bg2"/>
              </a:solidFill>
              <a:latin typeface="Myriad Pro"/>
            </a:endParaRPr>
          </a:p>
        </p:txBody>
      </p:sp>
      <p:sp>
        <p:nvSpPr>
          <p:cNvPr id="31747" name="AutoShape 4"/>
          <p:cNvSpPr>
            <a:spLocks noChangeArrowheads="1"/>
          </p:cNvSpPr>
          <p:nvPr/>
        </p:nvSpPr>
        <p:spPr bwMode="auto">
          <a:xfrm>
            <a:off x="1295400" y="1676400"/>
            <a:ext cx="6477000" cy="5181600"/>
          </a:xfrm>
          <a:prstGeom prst="irregularSeal2">
            <a:avLst/>
          </a:prstGeom>
          <a:solidFill>
            <a:srgbClr val="FF0000"/>
          </a:solidFill>
          <a:ln w="9525">
            <a:solidFill>
              <a:srgbClr val="FF0000"/>
            </a:solidFill>
            <a:miter lim="800000"/>
            <a:headEnd/>
            <a:tailEnd/>
          </a:ln>
        </p:spPr>
        <p:txBody>
          <a:bodyPr wrap="none" anchor="ctr"/>
          <a:lstStyle/>
          <a:p>
            <a:endParaRPr lang="en-US"/>
          </a:p>
        </p:txBody>
      </p:sp>
      <p:sp>
        <p:nvSpPr>
          <p:cNvPr id="31748" name="Text Box 6"/>
          <p:cNvSpPr txBox="1">
            <a:spLocks noChangeArrowheads="1"/>
          </p:cNvSpPr>
          <p:nvPr/>
        </p:nvSpPr>
        <p:spPr bwMode="auto">
          <a:xfrm>
            <a:off x="2971800" y="3352800"/>
            <a:ext cx="2743200" cy="1739900"/>
          </a:xfrm>
          <a:prstGeom prst="rect">
            <a:avLst/>
          </a:prstGeom>
          <a:solidFill>
            <a:schemeClr val="bg1"/>
          </a:solidFill>
          <a:ln w="9525">
            <a:noFill/>
            <a:miter lim="800000"/>
            <a:headEnd/>
            <a:tailEnd/>
          </a:ln>
        </p:spPr>
        <p:txBody>
          <a:bodyPr>
            <a:spAutoFit/>
          </a:bodyPr>
          <a:lstStyle/>
          <a:p>
            <a:pPr>
              <a:spcBef>
                <a:spcPct val="50000"/>
              </a:spcBef>
            </a:pPr>
            <a:r>
              <a:rPr lang="en-US" b="1"/>
              <a:t>Getting an antibiotic increases a patient’s chance of becoming colonized or infected with a resistant organism.</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itle 1"/>
          <p:cNvSpPr>
            <a:spLocks noGrp="1"/>
          </p:cNvSpPr>
          <p:nvPr>
            <p:ph type="title" idx="4294967295"/>
          </p:nvPr>
        </p:nvSpPr>
        <p:spPr>
          <a:xfrm>
            <a:off x="457200" y="274638"/>
            <a:ext cx="8229600" cy="1325562"/>
          </a:xfrm>
        </p:spPr>
        <p:txBody>
          <a:bodyPr anchor="b"/>
          <a:lstStyle/>
          <a:p>
            <a:r>
              <a:rPr lang="en-US" sz="4200" b="1" smtClean="0">
                <a:latin typeface="Myriad Pro"/>
              </a:rPr>
              <a:t>Association of vancomycin use with resistance</a:t>
            </a:r>
          </a:p>
        </p:txBody>
      </p:sp>
      <p:graphicFrame>
        <p:nvGraphicFramePr>
          <p:cNvPr id="100355" name="Object 2" descr="Patients with VRE: 10 in 1990, 50 in 1991, 60 in 1992, 120 in 1993, 100 in 1994, 200 in 1995. Defined daily doses of vancomycin per 1000 patient days: 62 in 1990, 65 in 1991, 69 in 1992, 68 in 1993, 75 in 1994, 80 in 1995."/>
          <p:cNvGraphicFramePr>
            <a:graphicFrameLocks noGrp="1" noChangeAspect="1"/>
          </p:cNvGraphicFramePr>
          <p:nvPr>
            <p:ph idx="4294967295"/>
          </p:nvPr>
        </p:nvGraphicFramePr>
        <p:xfrm>
          <a:off x="765175" y="1982788"/>
          <a:ext cx="7629525" cy="4033837"/>
        </p:xfrm>
        <a:graphic>
          <a:graphicData uri="http://schemas.openxmlformats.org/presentationml/2006/ole">
            <mc:AlternateContent xmlns:mc="http://schemas.openxmlformats.org/markup-compatibility/2006">
              <mc:Choice xmlns:v="urn:schemas-microsoft-com:vml" Requires="v">
                <p:oleObj spid="_x0000_s100361" name="Chart" r:id="rId3" imgW="7781849" imgH="4114800" progId="MSGraph.Chart.8">
                  <p:embed followColorScheme="full"/>
                </p:oleObj>
              </mc:Choice>
              <mc:Fallback>
                <p:oleObj name="Chart" r:id="rId3" imgW="7781849" imgH="4114800" progId="MSGraph.Chart.8">
                  <p:embed followColorScheme="full"/>
                  <p:pic>
                    <p:nvPicPr>
                      <p:cNvPr id="0" name="Object 2" descr="Patients with VRE: 10 in 1990, 50 in 1991, 60 in 1992, 120 in 1993, 100 in 1994, 200 in 1995. Defined daily doses of vancomycin per 1000 patient days: 62 in 1990, 65 in 1991, 69 in 1992, 68 in 1993, 75 in 1994, 80 in 199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1982788"/>
                        <a:ext cx="7629525" cy="403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357" name="Rectangle 4"/>
          <p:cNvSpPr>
            <a:spLocks noChangeArrowheads="1"/>
          </p:cNvSpPr>
          <p:nvPr/>
        </p:nvSpPr>
        <p:spPr bwMode="auto">
          <a:xfrm>
            <a:off x="3352800" y="1676400"/>
            <a:ext cx="2135188" cy="400050"/>
          </a:xfrm>
          <a:prstGeom prst="rect">
            <a:avLst/>
          </a:prstGeom>
          <a:noFill/>
          <a:ln w="9525">
            <a:noFill/>
            <a:miter lim="800000"/>
            <a:headEnd/>
            <a:tailEnd/>
          </a:ln>
        </p:spPr>
        <p:txBody>
          <a:bodyPr wrap="none">
            <a:spAutoFit/>
          </a:bodyPr>
          <a:lstStyle/>
          <a:p>
            <a:r>
              <a:rPr lang="en-US" sz="2000">
                <a:latin typeface="Myriad Pro"/>
              </a:rPr>
              <a:t>(JID 1999;179:163)</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itle 1"/>
          <p:cNvSpPr>
            <a:spLocks noGrp="1"/>
          </p:cNvSpPr>
          <p:nvPr>
            <p:ph type="title" idx="4294967295"/>
          </p:nvPr>
        </p:nvSpPr>
        <p:spPr>
          <a:xfrm>
            <a:off x="457200" y="274638"/>
            <a:ext cx="8229600" cy="1935162"/>
          </a:xfrm>
        </p:spPr>
        <p:txBody>
          <a:bodyPr anchor="b"/>
          <a:lstStyle/>
          <a:p>
            <a:r>
              <a:rPr lang="en-US" sz="3600" b="1" smtClean="0">
                <a:latin typeface="Myriad Pro"/>
              </a:rPr>
              <a:t>Annual prevalence of imipenem resistance in </a:t>
            </a:r>
            <a:r>
              <a:rPr lang="en-US" sz="3600" b="1" i="1" smtClean="0">
                <a:latin typeface="Myriad Pro"/>
              </a:rPr>
              <a:t>P. aeruginosa</a:t>
            </a:r>
            <a:r>
              <a:rPr lang="en-US" sz="3600" b="1" smtClean="0">
                <a:latin typeface="Myriad Pro"/>
              </a:rPr>
              <a:t> vs. carbapenem use rate</a:t>
            </a:r>
          </a:p>
        </p:txBody>
      </p:sp>
      <p:graphicFrame>
        <p:nvGraphicFramePr>
          <p:cNvPr id="101379" name="Object 2" descr="r = 0.41, p = .004  (Pearson correlation coefficient)"/>
          <p:cNvGraphicFramePr>
            <a:graphicFrameLocks noGrp="1" noChangeAspect="1"/>
          </p:cNvGraphicFramePr>
          <p:nvPr>
            <p:ph idx="4294967295"/>
          </p:nvPr>
        </p:nvGraphicFramePr>
        <p:xfrm>
          <a:off x="942975" y="2006600"/>
          <a:ext cx="7034213" cy="4140200"/>
        </p:xfrm>
        <a:graphic>
          <a:graphicData uri="http://schemas.openxmlformats.org/presentationml/2006/ole">
            <mc:AlternateContent xmlns:mc="http://schemas.openxmlformats.org/markup-compatibility/2006">
              <mc:Choice xmlns:v="urn:schemas-microsoft-com:vml" Requires="v">
                <p:oleObj spid="_x0000_s101385" name="Chart" r:id="rId4" imgW="7039051" imgH="4143451" progId="Excel.Chart.8">
                  <p:embed/>
                </p:oleObj>
              </mc:Choice>
              <mc:Fallback>
                <p:oleObj name="Chart" r:id="rId4" imgW="7039051" imgH="4143451" progId="Excel.Chart.8">
                  <p:embed/>
                  <p:pic>
                    <p:nvPicPr>
                      <p:cNvPr id="0" name="Object 2" descr="r = 0.41, p = .004  (Pearson correlation coefficient)"/>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975" y="2006600"/>
                        <a:ext cx="7034213" cy="414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381" name="Text Box 5"/>
          <p:cNvSpPr txBox="1">
            <a:spLocks noChangeArrowheads="1"/>
          </p:cNvSpPr>
          <p:nvPr/>
        </p:nvSpPr>
        <p:spPr bwMode="auto">
          <a:xfrm>
            <a:off x="381000" y="6172200"/>
            <a:ext cx="3352800" cy="276225"/>
          </a:xfrm>
          <a:prstGeom prst="rect">
            <a:avLst/>
          </a:prstGeom>
          <a:noFill/>
          <a:ln w="9525">
            <a:noFill/>
            <a:miter lim="800000"/>
            <a:headEnd/>
            <a:tailEnd/>
          </a:ln>
        </p:spPr>
        <p:txBody>
          <a:bodyPr>
            <a:spAutoFit/>
          </a:bodyPr>
          <a:lstStyle/>
          <a:p>
            <a:pPr eaLnBrk="0" hangingPunct="0"/>
            <a:r>
              <a:rPr lang="en-US" sz="1200">
                <a:solidFill>
                  <a:schemeClr val="bg2"/>
                </a:solidFill>
                <a:latin typeface="Myriad Pro"/>
              </a:rPr>
              <a:t>45 LTACHs, 2002-03 (59 LTACH years)</a:t>
            </a:r>
          </a:p>
        </p:txBody>
      </p:sp>
      <p:sp>
        <p:nvSpPr>
          <p:cNvPr id="101382" name="Rectangle 4"/>
          <p:cNvSpPr>
            <a:spLocks noChangeArrowheads="1"/>
          </p:cNvSpPr>
          <p:nvPr/>
        </p:nvSpPr>
        <p:spPr bwMode="auto">
          <a:xfrm>
            <a:off x="4495800" y="6172200"/>
            <a:ext cx="2174875" cy="276225"/>
          </a:xfrm>
          <a:prstGeom prst="rect">
            <a:avLst/>
          </a:prstGeom>
          <a:noFill/>
          <a:ln w="9525">
            <a:noFill/>
            <a:miter lim="800000"/>
            <a:headEnd/>
            <a:tailEnd/>
          </a:ln>
        </p:spPr>
        <p:txBody>
          <a:bodyPr wrap="none">
            <a:spAutoFit/>
          </a:bodyPr>
          <a:lstStyle/>
          <a:p>
            <a:r>
              <a:rPr lang="en-US" sz="1200">
                <a:solidFill>
                  <a:schemeClr val="bg2"/>
                </a:solidFill>
                <a:latin typeface="Myriad Pro"/>
              </a:rPr>
              <a:t>Gould et al. ICHE 2006;27:923-5</a:t>
            </a:r>
          </a:p>
        </p:txBody>
      </p:sp>
      <p:sp>
        <p:nvSpPr>
          <p:cNvPr id="101383" name="Text Box 4"/>
          <p:cNvSpPr txBox="1">
            <a:spLocks noChangeArrowheads="1"/>
          </p:cNvSpPr>
          <p:nvPr/>
        </p:nvSpPr>
        <p:spPr bwMode="auto">
          <a:xfrm>
            <a:off x="4800600" y="4648200"/>
            <a:ext cx="2384425" cy="492125"/>
          </a:xfrm>
          <a:prstGeom prst="rect">
            <a:avLst/>
          </a:prstGeom>
          <a:noFill/>
          <a:ln w="9525">
            <a:noFill/>
            <a:miter lim="800000"/>
            <a:headEnd/>
            <a:tailEnd/>
          </a:ln>
        </p:spPr>
        <p:txBody>
          <a:bodyPr wrap="none">
            <a:spAutoFit/>
          </a:bodyPr>
          <a:lstStyle/>
          <a:p>
            <a:pPr eaLnBrk="0" hangingPunct="0"/>
            <a:r>
              <a:rPr lang="en-US" sz="1300">
                <a:solidFill>
                  <a:schemeClr val="bg2"/>
                </a:solidFill>
                <a:latin typeface="Myriad Pro"/>
              </a:rPr>
              <a:t>r = 0.41, p = .004 </a:t>
            </a:r>
          </a:p>
          <a:p>
            <a:pPr eaLnBrk="0" hangingPunct="0"/>
            <a:r>
              <a:rPr lang="en-US" sz="1300">
                <a:solidFill>
                  <a:schemeClr val="bg2"/>
                </a:solidFill>
                <a:latin typeface="Myriad Pro"/>
              </a:rPr>
              <a:t>(Pearson correlation coefficient)</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pPr eaLnBrk="1" hangingPunct="1"/>
            <a:r>
              <a:rPr lang="en-US" smtClean="0"/>
              <a:t>Case</a:t>
            </a:r>
          </a:p>
        </p:txBody>
      </p:sp>
      <p:sp>
        <p:nvSpPr>
          <p:cNvPr id="102402" name="Rectangle 3"/>
          <p:cNvSpPr>
            <a:spLocks noGrp="1" noChangeArrowheads="1"/>
          </p:cNvSpPr>
          <p:nvPr>
            <p:ph type="body" idx="1"/>
          </p:nvPr>
        </p:nvSpPr>
        <p:spPr>
          <a:xfrm>
            <a:off x="457200" y="1447800"/>
            <a:ext cx="8229600" cy="4525963"/>
          </a:xfrm>
        </p:spPr>
        <p:txBody>
          <a:bodyPr/>
          <a:lstStyle/>
          <a:p>
            <a:pPr eaLnBrk="1" hangingPunct="1"/>
            <a:r>
              <a:rPr lang="en-US" dirty="0" smtClean="0"/>
              <a:t>An 82-year-old long-term care resident has a fever and a productive cough</a:t>
            </a:r>
          </a:p>
          <a:p>
            <a:pPr eaLnBrk="1" hangingPunct="1"/>
            <a:r>
              <a:rPr lang="en-US" dirty="0" smtClean="0"/>
              <a:t>He has no urinary or other symptoms, and a chronic venous stasis ulcer on the lower extremity is unchanged</a:t>
            </a:r>
          </a:p>
          <a:p>
            <a:pPr eaLnBrk="1" hangingPunct="1"/>
            <a:r>
              <a:rPr lang="en-US" dirty="0" smtClean="0"/>
              <a:t>A “pan-culture” is initiated in which urine is sent for UA and culture, sputum and blood are sent for culture, and the ulcer on the leg is swabbed</a:t>
            </a:r>
          </a:p>
          <a:p>
            <a:pPr eaLnBrk="1" hangingPunct="1"/>
            <a:endParaRPr lang="en-US" dirty="0" smtClean="0"/>
          </a:p>
        </p:txBody>
      </p:sp>
      <p:sp>
        <p:nvSpPr>
          <p:cNvPr id="102403" name="Slide Number Placeholder 3"/>
          <p:cNvSpPr>
            <a:spLocks noGrp="1"/>
          </p:cNvSpPr>
          <p:nvPr>
            <p:ph type="sldNum" sz="quarter" idx="12"/>
          </p:nvPr>
        </p:nvSpPr>
        <p:spPr>
          <a:noFill/>
        </p:spPr>
        <p:txBody>
          <a:bodyPr/>
          <a:lstStyle/>
          <a:p>
            <a:pPr fontAlgn="base">
              <a:spcBef>
                <a:spcPct val="0"/>
              </a:spcBef>
              <a:spcAft>
                <a:spcPct val="0"/>
              </a:spcAft>
            </a:pPr>
            <a:fld id="{1CD9E946-FD0D-4E68-954A-EC9D9A0773CD}" type="slidenum">
              <a:rPr lang="en-US" smtClean="0">
                <a:latin typeface="Arial" charset="0"/>
              </a:rPr>
              <a:pPr fontAlgn="base">
                <a:spcBef>
                  <a:spcPct val="0"/>
                </a:spcBef>
                <a:spcAft>
                  <a:spcPct val="0"/>
                </a:spcAft>
              </a:pPr>
              <a:t>23</a:t>
            </a:fld>
            <a:endParaRPr lang="en-US" smtClean="0">
              <a:latin typeface="Arial" charset="0"/>
            </a:endParaRPr>
          </a:p>
        </p:txBody>
      </p:sp>
      <p:pic>
        <p:nvPicPr>
          <p:cNvPr id="102404" name="Picture 6" descr="ANd9GcRT5iBu3vm8EQUwAxKMXIaNIDUdvzA07fshiduQP8wtXZoWo-X_"/>
          <p:cNvPicPr>
            <a:picLocks noChangeAspect="1" noChangeArrowheads="1"/>
          </p:cNvPicPr>
          <p:nvPr/>
        </p:nvPicPr>
        <p:blipFill>
          <a:blip r:embed="rId2" cstate="print"/>
          <a:srcRect b="11765"/>
          <a:stretch>
            <a:fillRect/>
          </a:stretch>
        </p:blipFill>
        <p:spPr bwMode="auto">
          <a:xfrm>
            <a:off x="7467600" y="228600"/>
            <a:ext cx="1179513" cy="114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402">
                                            <p:txEl>
                                              <p:pRg st="0" end="0"/>
                                            </p:txEl>
                                          </p:spTgt>
                                        </p:tgtEl>
                                        <p:attrNameLst>
                                          <p:attrName>style.visibility</p:attrName>
                                        </p:attrNameLst>
                                      </p:cBhvr>
                                      <p:to>
                                        <p:strVal val="visible"/>
                                      </p:to>
                                    </p:set>
                                    <p:anim calcmode="lin" valueType="num">
                                      <p:cBhvr additive="base">
                                        <p:cTn id="7" dur="500" fill="hold"/>
                                        <p:tgtEl>
                                          <p:spTgt spid="10240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2402">
                                            <p:txEl>
                                              <p:pRg st="1" end="1"/>
                                            </p:txEl>
                                          </p:spTgt>
                                        </p:tgtEl>
                                        <p:attrNameLst>
                                          <p:attrName>style.visibility</p:attrName>
                                        </p:attrNameLst>
                                      </p:cBhvr>
                                      <p:to>
                                        <p:strVal val="visible"/>
                                      </p:to>
                                    </p:set>
                                    <p:anim calcmode="lin" valueType="num">
                                      <p:cBhvr additive="base">
                                        <p:cTn id="13" dur="500" fill="hold"/>
                                        <p:tgtEl>
                                          <p:spTgt spid="10240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0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2402">
                                            <p:txEl>
                                              <p:pRg st="2" end="2"/>
                                            </p:txEl>
                                          </p:spTgt>
                                        </p:tgtEl>
                                        <p:attrNameLst>
                                          <p:attrName>style.visibility</p:attrName>
                                        </p:attrNameLst>
                                      </p:cBhvr>
                                      <p:to>
                                        <p:strVal val="visible"/>
                                      </p:to>
                                    </p:set>
                                    <p:anim calcmode="lin" valueType="num">
                                      <p:cBhvr additive="base">
                                        <p:cTn id="19" dur="500" fill="hold"/>
                                        <p:tgtEl>
                                          <p:spTgt spid="10240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0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endParaRPr lang="en-US" smtClean="0"/>
          </a:p>
        </p:txBody>
      </p:sp>
      <p:sp>
        <p:nvSpPr>
          <p:cNvPr id="103426" name="Content Placeholder 2"/>
          <p:cNvSpPr>
            <a:spLocks noGrp="1"/>
          </p:cNvSpPr>
          <p:nvPr>
            <p:ph idx="1"/>
          </p:nvPr>
        </p:nvSpPr>
        <p:spPr/>
        <p:txBody>
          <a:bodyPr/>
          <a:lstStyle/>
          <a:p>
            <a:pPr eaLnBrk="1" hangingPunct="1"/>
            <a:r>
              <a:rPr lang="en-US" smtClean="0"/>
              <a:t>A CXR is done and is negative</a:t>
            </a:r>
          </a:p>
          <a:p>
            <a:pPr eaLnBrk="1" hangingPunct="1"/>
            <a:r>
              <a:rPr lang="en-US" smtClean="0"/>
              <a:t>The urinalysis has 3 white blood cells</a:t>
            </a:r>
          </a:p>
          <a:p>
            <a:pPr eaLnBrk="1" hangingPunct="1"/>
            <a:r>
              <a:rPr lang="en-US" smtClean="0"/>
              <a:t>Urine culture is positive for &gt;100,000 CFU of E coli</a:t>
            </a:r>
          </a:p>
          <a:p>
            <a:pPr eaLnBrk="1" hangingPunct="1"/>
            <a:r>
              <a:rPr lang="en-US" smtClean="0"/>
              <a:t>Sputum gram stain has no PMNs, no organisms</a:t>
            </a:r>
          </a:p>
          <a:p>
            <a:pPr eaLnBrk="1" hangingPunct="1"/>
            <a:r>
              <a:rPr lang="en-US" smtClean="0"/>
              <a:t>Sputum grows 1+ Candida albicans</a:t>
            </a:r>
          </a:p>
          <a:p>
            <a:pPr eaLnBrk="1" hangingPunct="1"/>
            <a:r>
              <a:rPr lang="en-US" smtClean="0"/>
              <a:t>Wound culture grows VRE</a:t>
            </a:r>
          </a:p>
        </p:txBody>
      </p:sp>
      <p:sp>
        <p:nvSpPr>
          <p:cNvPr id="103427" name="Slide Number Placeholder 3"/>
          <p:cNvSpPr>
            <a:spLocks noGrp="1"/>
          </p:cNvSpPr>
          <p:nvPr>
            <p:ph type="sldNum" sz="quarter" idx="12"/>
          </p:nvPr>
        </p:nvSpPr>
        <p:spPr>
          <a:noFill/>
        </p:spPr>
        <p:txBody>
          <a:bodyPr/>
          <a:lstStyle/>
          <a:p>
            <a:pPr fontAlgn="base">
              <a:spcBef>
                <a:spcPct val="0"/>
              </a:spcBef>
              <a:spcAft>
                <a:spcPct val="0"/>
              </a:spcAft>
            </a:pPr>
            <a:fld id="{84AA09DB-AE15-4F36-B98C-21D694E3250E}" type="slidenum">
              <a:rPr lang="en-US" smtClean="0">
                <a:latin typeface="Arial" charset="0"/>
              </a:rPr>
              <a:pPr fontAlgn="base">
                <a:spcBef>
                  <a:spcPct val="0"/>
                </a:spcBef>
                <a:spcAft>
                  <a:spcPct val="0"/>
                </a:spcAft>
              </a:pPr>
              <a:t>24</a:t>
            </a:fld>
            <a:endParaRPr lang="en-US" smtClean="0">
              <a:latin typeface="Arial" charset="0"/>
            </a:endParaRPr>
          </a:p>
        </p:txBody>
      </p:sp>
      <p:pic>
        <p:nvPicPr>
          <p:cNvPr id="103428" name="Picture 6" descr="nl_cxr"/>
          <p:cNvPicPr>
            <a:picLocks noChangeAspect="1" noChangeArrowheads="1"/>
          </p:cNvPicPr>
          <p:nvPr/>
        </p:nvPicPr>
        <p:blipFill>
          <a:blip r:embed="rId2" cstate="print"/>
          <a:srcRect/>
          <a:stretch>
            <a:fillRect/>
          </a:stretch>
        </p:blipFill>
        <p:spPr bwMode="auto">
          <a:xfrm>
            <a:off x="6781800" y="0"/>
            <a:ext cx="2362200" cy="2212975"/>
          </a:xfrm>
          <a:prstGeom prst="rect">
            <a:avLst/>
          </a:prstGeom>
          <a:noFill/>
          <a:ln w="9525">
            <a:noFill/>
            <a:miter lim="800000"/>
            <a:headEnd/>
            <a:tailEnd/>
          </a:ln>
        </p:spPr>
      </p:pic>
      <p:pic>
        <p:nvPicPr>
          <p:cNvPr id="103429" name="Picture 7" descr="agar plate growing bacteria"/>
          <p:cNvPicPr>
            <a:picLocks noChangeAspect="1" noChangeArrowheads="1"/>
          </p:cNvPicPr>
          <p:nvPr/>
        </p:nvPicPr>
        <p:blipFill>
          <a:blip r:embed="rId3" cstate="print"/>
          <a:srcRect/>
          <a:stretch>
            <a:fillRect/>
          </a:stretch>
        </p:blipFill>
        <p:spPr bwMode="auto">
          <a:xfrm>
            <a:off x="0" y="0"/>
            <a:ext cx="2209800" cy="16589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anim calcmode="lin" valueType="num">
                                      <p:cBhvr additive="base">
                                        <p:cTn id="7" dur="500" fill="hold"/>
                                        <p:tgtEl>
                                          <p:spTgt spid="1034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3426">
                                            <p:txEl>
                                              <p:pRg st="1" end="1"/>
                                            </p:txEl>
                                          </p:spTgt>
                                        </p:tgtEl>
                                        <p:attrNameLst>
                                          <p:attrName>style.visibility</p:attrName>
                                        </p:attrNameLst>
                                      </p:cBhvr>
                                      <p:to>
                                        <p:strVal val="visible"/>
                                      </p:to>
                                    </p:set>
                                    <p:anim calcmode="lin" valueType="num">
                                      <p:cBhvr additive="base">
                                        <p:cTn id="13" dur="500" fill="hold"/>
                                        <p:tgtEl>
                                          <p:spTgt spid="10342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4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3426">
                                            <p:txEl>
                                              <p:pRg st="2" end="2"/>
                                            </p:txEl>
                                          </p:spTgt>
                                        </p:tgtEl>
                                        <p:attrNameLst>
                                          <p:attrName>style.visibility</p:attrName>
                                        </p:attrNameLst>
                                      </p:cBhvr>
                                      <p:to>
                                        <p:strVal val="visible"/>
                                      </p:to>
                                    </p:set>
                                    <p:anim calcmode="lin" valueType="num">
                                      <p:cBhvr additive="base">
                                        <p:cTn id="19" dur="500" fill="hold"/>
                                        <p:tgtEl>
                                          <p:spTgt spid="10342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4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3426">
                                            <p:txEl>
                                              <p:pRg st="3" end="3"/>
                                            </p:txEl>
                                          </p:spTgt>
                                        </p:tgtEl>
                                        <p:attrNameLst>
                                          <p:attrName>style.visibility</p:attrName>
                                        </p:attrNameLst>
                                      </p:cBhvr>
                                      <p:to>
                                        <p:strVal val="visible"/>
                                      </p:to>
                                    </p:set>
                                    <p:anim calcmode="lin" valueType="num">
                                      <p:cBhvr additive="base">
                                        <p:cTn id="25" dur="500" fill="hold"/>
                                        <p:tgtEl>
                                          <p:spTgt spid="10342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342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3426">
                                            <p:txEl>
                                              <p:pRg st="4" end="4"/>
                                            </p:txEl>
                                          </p:spTgt>
                                        </p:tgtEl>
                                        <p:attrNameLst>
                                          <p:attrName>style.visibility</p:attrName>
                                        </p:attrNameLst>
                                      </p:cBhvr>
                                      <p:to>
                                        <p:strVal val="visible"/>
                                      </p:to>
                                    </p:set>
                                    <p:anim calcmode="lin" valueType="num">
                                      <p:cBhvr additive="base">
                                        <p:cTn id="31" dur="500" fill="hold"/>
                                        <p:tgtEl>
                                          <p:spTgt spid="10342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34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3426">
                                            <p:txEl>
                                              <p:pRg st="5" end="5"/>
                                            </p:txEl>
                                          </p:spTgt>
                                        </p:tgtEl>
                                        <p:attrNameLst>
                                          <p:attrName>style.visibility</p:attrName>
                                        </p:attrNameLst>
                                      </p:cBhvr>
                                      <p:to>
                                        <p:strVal val="visible"/>
                                      </p:to>
                                    </p:set>
                                    <p:anim calcmode="lin" valueType="num">
                                      <p:cBhvr additive="base">
                                        <p:cTn id="37" dur="500" fill="hold"/>
                                        <p:tgtEl>
                                          <p:spTgt spid="10342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34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endParaRPr lang="en-US" smtClean="0"/>
          </a:p>
        </p:txBody>
      </p:sp>
      <p:sp>
        <p:nvSpPr>
          <p:cNvPr id="104450" name="Content Placeholder 2"/>
          <p:cNvSpPr>
            <a:spLocks noGrp="1"/>
          </p:cNvSpPr>
          <p:nvPr>
            <p:ph idx="1"/>
          </p:nvPr>
        </p:nvSpPr>
        <p:spPr/>
        <p:txBody>
          <a:bodyPr/>
          <a:lstStyle/>
          <a:p>
            <a:r>
              <a:rPr lang="en-US" smtClean="0"/>
              <a:t>The patient is started on cipro for the E coli in the urine, linezolid for the VRE in the wound, and fluconazole for the Candida in the sputum</a:t>
            </a:r>
          </a:p>
          <a:p>
            <a:pPr eaLnBrk="1" hangingPunct="1"/>
            <a:r>
              <a:rPr lang="en-US" smtClean="0"/>
              <a:t>Two weeks later the patient has diarrhea and </a:t>
            </a:r>
            <a:r>
              <a:rPr lang="en-US" i="1" smtClean="0"/>
              <a:t>C. diff</a:t>
            </a:r>
            <a:r>
              <a:rPr lang="en-US" smtClean="0"/>
              <a:t> toxin assay is positive</a:t>
            </a:r>
          </a:p>
          <a:p>
            <a:endParaRPr lang="en-US" smtClean="0"/>
          </a:p>
          <a:p>
            <a:endParaRPr lang="en-US" smtClean="0"/>
          </a:p>
        </p:txBody>
      </p:sp>
      <p:sp>
        <p:nvSpPr>
          <p:cNvPr id="104451" name="Slide Number Placeholder 3"/>
          <p:cNvSpPr>
            <a:spLocks noGrp="1"/>
          </p:cNvSpPr>
          <p:nvPr>
            <p:ph type="sldNum" sz="quarter" idx="12"/>
          </p:nvPr>
        </p:nvSpPr>
        <p:spPr>
          <a:noFill/>
        </p:spPr>
        <p:txBody>
          <a:bodyPr/>
          <a:lstStyle/>
          <a:p>
            <a:pPr fontAlgn="base">
              <a:spcBef>
                <a:spcPct val="0"/>
              </a:spcBef>
              <a:spcAft>
                <a:spcPct val="0"/>
              </a:spcAft>
            </a:pPr>
            <a:fld id="{28F75C68-1756-4148-8FFF-26DBFDB2D8DF}" type="slidenum">
              <a:rPr lang="en-US" smtClean="0">
                <a:latin typeface="Arial" charset="0"/>
              </a:rPr>
              <a:pPr fontAlgn="base">
                <a:spcBef>
                  <a:spcPct val="0"/>
                </a:spcBef>
                <a:spcAft>
                  <a:spcPct val="0"/>
                </a:spcAft>
              </a:pPr>
              <a:t>25</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4450">
                                            <p:txEl>
                                              <p:pRg st="1" end="1"/>
                                            </p:txEl>
                                          </p:spTgt>
                                        </p:tgtEl>
                                        <p:attrNameLst>
                                          <p:attrName>style.visibility</p:attrName>
                                        </p:attrNameLst>
                                      </p:cBhvr>
                                      <p:to>
                                        <p:strVal val="visible"/>
                                      </p:to>
                                    </p:set>
                                    <p:anim calcmode="lin" valueType="num">
                                      <p:cBhvr additive="base">
                                        <p:cTn id="13" dur="500" fill="hold"/>
                                        <p:tgtEl>
                                          <p:spTgt spid="10445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45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idx="4294967295"/>
          </p:nvPr>
        </p:nvSpPr>
        <p:spPr/>
        <p:txBody>
          <a:bodyPr/>
          <a:lstStyle/>
          <a:p>
            <a:endParaRPr lang="en-US" smtClean="0"/>
          </a:p>
        </p:txBody>
      </p:sp>
      <p:sp>
        <p:nvSpPr>
          <p:cNvPr id="105474" name="Rectangle 3"/>
          <p:cNvSpPr>
            <a:spLocks noGrp="1" noChangeArrowheads="1"/>
          </p:cNvSpPr>
          <p:nvPr>
            <p:ph type="body" idx="4294967295"/>
          </p:nvPr>
        </p:nvSpPr>
        <p:spPr/>
        <p:txBody>
          <a:bodyPr/>
          <a:lstStyle/>
          <a:p>
            <a:pPr eaLnBrk="1" hangingPunct="1"/>
            <a:r>
              <a:rPr lang="en-US" smtClean="0"/>
              <a:t>The only infection this patient ever had was a viral URI</a:t>
            </a:r>
          </a:p>
          <a:p>
            <a:endParaRPr lang="en-US" smtClean="0"/>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1620838" y="304800"/>
            <a:ext cx="5902325" cy="1143000"/>
          </a:xfrm>
        </p:spPr>
        <p:txBody>
          <a:bodyPr/>
          <a:lstStyle/>
          <a:p>
            <a:pPr eaLnBrk="1" hangingPunct="1">
              <a:lnSpc>
                <a:spcPct val="80000"/>
              </a:lnSpc>
            </a:pPr>
            <a:r>
              <a:rPr lang="en-US" smtClean="0">
                <a:solidFill>
                  <a:schemeClr val="tx1"/>
                </a:solidFill>
              </a:rPr>
              <a:t>Colonized or Infected:</a:t>
            </a:r>
            <a:br>
              <a:rPr lang="en-US" smtClean="0">
                <a:solidFill>
                  <a:schemeClr val="tx1"/>
                </a:solidFill>
              </a:rPr>
            </a:br>
            <a:r>
              <a:rPr lang="en-US" smtClean="0">
                <a:solidFill>
                  <a:schemeClr val="tx1"/>
                </a:solidFill>
              </a:rPr>
              <a:t>What is the Difference?</a:t>
            </a:r>
          </a:p>
        </p:txBody>
      </p:sp>
      <p:sp>
        <p:nvSpPr>
          <p:cNvPr id="105474" name="Rectangle 3"/>
          <p:cNvSpPr>
            <a:spLocks noGrp="1" noChangeArrowheads="1"/>
          </p:cNvSpPr>
          <p:nvPr>
            <p:ph type="body" idx="1"/>
          </p:nvPr>
        </p:nvSpPr>
        <p:spPr>
          <a:xfrm>
            <a:off x="382588" y="1830388"/>
            <a:ext cx="8378825" cy="4114800"/>
          </a:xfrm>
        </p:spPr>
        <p:txBody>
          <a:bodyPr/>
          <a:lstStyle/>
          <a:p>
            <a:pPr eaLnBrk="1" hangingPunct="1">
              <a:lnSpc>
                <a:spcPct val="85000"/>
              </a:lnSpc>
              <a:spcBef>
                <a:spcPct val="50000"/>
              </a:spcBef>
            </a:pPr>
            <a:r>
              <a:rPr lang="en-US" smtClean="0"/>
              <a:t>People who carry bacteria or fungi without evidence of infection are </a:t>
            </a:r>
            <a:r>
              <a:rPr lang="en-US" b="1" u="sng" smtClean="0"/>
              <a:t>colonized</a:t>
            </a:r>
            <a:endParaRPr lang="en-US" u="sng" smtClean="0"/>
          </a:p>
          <a:p>
            <a:pPr eaLnBrk="1" hangingPunct="1">
              <a:lnSpc>
                <a:spcPct val="85000"/>
              </a:lnSpc>
              <a:spcBef>
                <a:spcPct val="50000"/>
              </a:spcBef>
            </a:pPr>
            <a:r>
              <a:rPr lang="en-US" smtClean="0"/>
              <a:t>If an infection develops, it is usually from bacteria or fungi that colonize patients</a:t>
            </a:r>
          </a:p>
          <a:p>
            <a:pPr eaLnBrk="1" hangingPunct="1">
              <a:lnSpc>
                <a:spcPct val="85000"/>
              </a:lnSpc>
              <a:spcBef>
                <a:spcPct val="50000"/>
              </a:spcBef>
            </a:pPr>
            <a:r>
              <a:rPr lang="en-US" smtClean="0"/>
              <a:t>Bacteria or fungi that colonize patients can be transmitted from one patient to another by the hands of healthcare workers</a:t>
            </a:r>
          </a:p>
          <a:p>
            <a:pPr eaLnBrk="1" hangingPunct="1">
              <a:lnSpc>
                <a:spcPct val="85000"/>
              </a:lnSpc>
              <a:spcBef>
                <a:spcPct val="50000"/>
              </a:spcBef>
            </a:pPr>
            <a:r>
              <a:rPr lang="en-US" smtClean="0"/>
              <a:t>There is no need to treat for colonization</a:t>
            </a:r>
          </a:p>
        </p:txBody>
      </p:sp>
      <p:sp>
        <p:nvSpPr>
          <p:cNvPr id="106499" name="Slide Number Placeholder 3"/>
          <p:cNvSpPr>
            <a:spLocks noGrp="1"/>
          </p:cNvSpPr>
          <p:nvPr>
            <p:ph type="sldNum" sz="quarter" idx="12"/>
          </p:nvPr>
        </p:nvSpPr>
        <p:spPr>
          <a:noFill/>
        </p:spPr>
        <p:txBody>
          <a:bodyPr/>
          <a:lstStyle/>
          <a:p>
            <a:pPr fontAlgn="base">
              <a:spcBef>
                <a:spcPct val="0"/>
              </a:spcBef>
              <a:spcAft>
                <a:spcPct val="0"/>
              </a:spcAft>
            </a:pPr>
            <a:fld id="{E92AD29F-E175-43AD-AADD-502FA3E1480B}" type="slidenum">
              <a:rPr lang="en-US" smtClean="0">
                <a:latin typeface="Arial" charset="0"/>
              </a:rPr>
              <a:pPr fontAlgn="base">
                <a:spcBef>
                  <a:spcPct val="0"/>
                </a:spcBef>
                <a:spcAft>
                  <a:spcPct val="0"/>
                </a:spcAft>
              </a:pPr>
              <a:t>27</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5474">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ext Box 2"/>
          <p:cNvSpPr txBox="1">
            <a:spLocks noChangeArrowheads="1"/>
          </p:cNvSpPr>
          <p:nvPr/>
        </p:nvSpPr>
        <p:spPr bwMode="auto">
          <a:xfrm>
            <a:off x="1754188" y="466725"/>
            <a:ext cx="5634037" cy="628650"/>
          </a:xfrm>
          <a:prstGeom prst="rect">
            <a:avLst/>
          </a:prstGeom>
          <a:noFill/>
          <a:ln w="9525">
            <a:noFill/>
            <a:miter lim="800000"/>
            <a:headEnd/>
            <a:tailEnd/>
          </a:ln>
        </p:spPr>
        <p:txBody>
          <a:bodyPr>
            <a:spAutoFit/>
          </a:bodyPr>
          <a:lstStyle/>
          <a:p>
            <a:pPr algn="ctr" eaLnBrk="0" hangingPunct="0">
              <a:lnSpc>
                <a:spcPct val="80000"/>
              </a:lnSpc>
            </a:pPr>
            <a:r>
              <a:rPr lang="en-US" sz="4400" b="1">
                <a:solidFill>
                  <a:srgbClr val="000000"/>
                </a:solidFill>
                <a:latin typeface="Arial Narrow" pitchFamily="34" charset="0"/>
                <a:ea typeface="MS PGothic"/>
                <a:cs typeface="MS PGothic"/>
              </a:rPr>
              <a:t>The Iceberg Effect</a:t>
            </a:r>
          </a:p>
        </p:txBody>
      </p:sp>
      <p:grpSp>
        <p:nvGrpSpPr>
          <p:cNvPr id="108546" name="Group 3"/>
          <p:cNvGrpSpPr>
            <a:grpSpLocks/>
          </p:cNvGrpSpPr>
          <p:nvPr/>
        </p:nvGrpSpPr>
        <p:grpSpPr bwMode="auto">
          <a:xfrm>
            <a:off x="450850" y="1408113"/>
            <a:ext cx="8197850" cy="5103812"/>
            <a:chOff x="284" y="887"/>
            <a:chExt cx="5164" cy="3215"/>
          </a:xfrm>
        </p:grpSpPr>
        <p:pic>
          <p:nvPicPr>
            <p:cNvPr id="108548" name="Picture 4" descr="Picture10"/>
            <p:cNvPicPr>
              <a:picLocks noChangeAspect="1" noChangeArrowheads="1"/>
            </p:cNvPicPr>
            <p:nvPr/>
          </p:nvPicPr>
          <p:blipFill>
            <a:blip r:embed="rId3" cstate="print"/>
            <a:srcRect/>
            <a:stretch>
              <a:fillRect/>
            </a:stretch>
          </p:blipFill>
          <p:spPr bwMode="auto">
            <a:xfrm>
              <a:off x="634" y="887"/>
              <a:ext cx="4503" cy="3215"/>
            </a:xfrm>
            <a:prstGeom prst="rect">
              <a:avLst/>
            </a:prstGeom>
            <a:noFill/>
            <a:ln w="9525">
              <a:noFill/>
              <a:miter lim="800000"/>
              <a:headEnd/>
              <a:tailEnd/>
            </a:ln>
          </p:spPr>
        </p:pic>
        <p:sp>
          <p:nvSpPr>
            <p:cNvPr id="108549" name="Rectangle 5"/>
            <p:cNvSpPr>
              <a:spLocks noChangeArrowheads="1"/>
            </p:cNvSpPr>
            <p:nvPr/>
          </p:nvSpPr>
          <p:spPr bwMode="auto">
            <a:xfrm>
              <a:off x="2496" y="1054"/>
              <a:ext cx="1095"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Infected</a:t>
              </a:r>
            </a:p>
          </p:txBody>
        </p:sp>
        <p:sp>
          <p:nvSpPr>
            <p:cNvPr id="108550" name="Freeform 6"/>
            <p:cNvSpPr>
              <a:spLocks/>
            </p:cNvSpPr>
            <p:nvPr/>
          </p:nvSpPr>
          <p:spPr bwMode="auto">
            <a:xfrm>
              <a:off x="284" y="2117"/>
              <a:ext cx="5164" cy="1960"/>
            </a:xfrm>
            <a:custGeom>
              <a:avLst/>
              <a:gdLst>
                <a:gd name="T0" fmla="*/ 195 w 5952"/>
                <a:gd name="T1" fmla="*/ 74 h 2160"/>
                <a:gd name="T2" fmla="*/ 207 w 5952"/>
                <a:gd name="T3" fmla="*/ 154 h 2160"/>
                <a:gd name="T4" fmla="*/ 207 w 5952"/>
                <a:gd name="T5" fmla="*/ 254 h 2160"/>
                <a:gd name="T6" fmla="*/ 247 w 5952"/>
                <a:gd name="T7" fmla="*/ 314 h 2160"/>
                <a:gd name="T8" fmla="*/ 274 w 5952"/>
                <a:gd name="T9" fmla="*/ 294 h 2160"/>
                <a:gd name="T10" fmla="*/ 301 w 5952"/>
                <a:gd name="T11" fmla="*/ 474 h 2160"/>
                <a:gd name="T12" fmla="*/ 340 w 5952"/>
                <a:gd name="T13" fmla="*/ 474 h 2160"/>
                <a:gd name="T14" fmla="*/ 395 w 5952"/>
                <a:gd name="T15" fmla="*/ 614 h 2160"/>
                <a:gd name="T16" fmla="*/ 435 w 5952"/>
                <a:gd name="T17" fmla="*/ 633 h 2160"/>
                <a:gd name="T18" fmla="*/ 488 w 5952"/>
                <a:gd name="T19" fmla="*/ 754 h 2160"/>
                <a:gd name="T20" fmla="*/ 594 w 5952"/>
                <a:gd name="T21" fmla="*/ 774 h 2160"/>
                <a:gd name="T22" fmla="*/ 702 w 5952"/>
                <a:gd name="T23" fmla="*/ 894 h 2160"/>
                <a:gd name="T24" fmla="*/ 769 w 5952"/>
                <a:gd name="T25" fmla="*/ 814 h 2160"/>
                <a:gd name="T26" fmla="*/ 836 w 5952"/>
                <a:gd name="T27" fmla="*/ 834 h 2160"/>
                <a:gd name="T28" fmla="*/ 902 w 5952"/>
                <a:gd name="T29" fmla="*/ 593 h 2160"/>
                <a:gd name="T30" fmla="*/ 956 w 5952"/>
                <a:gd name="T31" fmla="*/ 614 h 2160"/>
                <a:gd name="T32" fmla="*/ 1144 w 5952"/>
                <a:gd name="T33" fmla="*/ 514 h 2160"/>
                <a:gd name="T34" fmla="*/ 1330 w 5952"/>
                <a:gd name="T35" fmla="*/ 375 h 2160"/>
                <a:gd name="T36" fmla="*/ 1344 w 5952"/>
                <a:gd name="T37" fmla="*/ 254 h 2160"/>
                <a:gd name="T38" fmla="*/ 1452 w 5952"/>
                <a:gd name="T39" fmla="*/ 233 h 2160"/>
                <a:gd name="T40" fmla="*/ 1452 w 5952"/>
                <a:gd name="T41" fmla="*/ 33 h 2160"/>
                <a:gd name="T42" fmla="*/ 207 w 5952"/>
                <a:gd name="T43" fmla="*/ 33 h 2160"/>
                <a:gd name="T44" fmla="*/ 207 w 5952"/>
                <a:gd name="T45" fmla="*/ 93 h 21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952"/>
                <a:gd name="T70" fmla="*/ 0 h 2160"/>
                <a:gd name="T71" fmla="*/ 5952 w 5952"/>
                <a:gd name="T72" fmla="*/ 2160 h 21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952" h="2160">
                  <a:moveTo>
                    <a:pt x="696" y="176"/>
                  </a:moveTo>
                  <a:cubicBezTo>
                    <a:pt x="716" y="236"/>
                    <a:pt x="736" y="296"/>
                    <a:pt x="744" y="368"/>
                  </a:cubicBezTo>
                  <a:cubicBezTo>
                    <a:pt x="752" y="440"/>
                    <a:pt x="720" y="544"/>
                    <a:pt x="744" y="608"/>
                  </a:cubicBezTo>
                  <a:cubicBezTo>
                    <a:pt x="768" y="672"/>
                    <a:pt x="848" y="736"/>
                    <a:pt x="888" y="752"/>
                  </a:cubicBezTo>
                  <a:cubicBezTo>
                    <a:pt x="928" y="768"/>
                    <a:pt x="952" y="640"/>
                    <a:pt x="984" y="704"/>
                  </a:cubicBezTo>
                  <a:cubicBezTo>
                    <a:pt x="1016" y="768"/>
                    <a:pt x="1040" y="1064"/>
                    <a:pt x="1080" y="1136"/>
                  </a:cubicBezTo>
                  <a:cubicBezTo>
                    <a:pt x="1120" y="1208"/>
                    <a:pt x="1168" y="1080"/>
                    <a:pt x="1224" y="1136"/>
                  </a:cubicBezTo>
                  <a:cubicBezTo>
                    <a:pt x="1280" y="1192"/>
                    <a:pt x="1360" y="1408"/>
                    <a:pt x="1416" y="1472"/>
                  </a:cubicBezTo>
                  <a:cubicBezTo>
                    <a:pt x="1472" y="1536"/>
                    <a:pt x="1504" y="1464"/>
                    <a:pt x="1560" y="1520"/>
                  </a:cubicBezTo>
                  <a:cubicBezTo>
                    <a:pt x="1616" y="1576"/>
                    <a:pt x="1656" y="1752"/>
                    <a:pt x="1752" y="1808"/>
                  </a:cubicBezTo>
                  <a:cubicBezTo>
                    <a:pt x="1848" y="1864"/>
                    <a:pt x="2008" y="1800"/>
                    <a:pt x="2136" y="1856"/>
                  </a:cubicBezTo>
                  <a:cubicBezTo>
                    <a:pt x="2264" y="1912"/>
                    <a:pt x="2416" y="2128"/>
                    <a:pt x="2520" y="2144"/>
                  </a:cubicBezTo>
                  <a:cubicBezTo>
                    <a:pt x="2624" y="2160"/>
                    <a:pt x="2680" y="1976"/>
                    <a:pt x="2760" y="1952"/>
                  </a:cubicBezTo>
                  <a:cubicBezTo>
                    <a:pt x="2840" y="1928"/>
                    <a:pt x="2920" y="2088"/>
                    <a:pt x="3000" y="2000"/>
                  </a:cubicBezTo>
                  <a:cubicBezTo>
                    <a:pt x="3080" y="1912"/>
                    <a:pt x="3168" y="1512"/>
                    <a:pt x="3240" y="1424"/>
                  </a:cubicBezTo>
                  <a:cubicBezTo>
                    <a:pt x="3312" y="1336"/>
                    <a:pt x="3288" y="1504"/>
                    <a:pt x="3432" y="1472"/>
                  </a:cubicBezTo>
                  <a:cubicBezTo>
                    <a:pt x="3576" y="1440"/>
                    <a:pt x="3880" y="1328"/>
                    <a:pt x="4104" y="1232"/>
                  </a:cubicBezTo>
                  <a:cubicBezTo>
                    <a:pt x="4328" y="1136"/>
                    <a:pt x="4656" y="1000"/>
                    <a:pt x="4776" y="896"/>
                  </a:cubicBezTo>
                  <a:cubicBezTo>
                    <a:pt x="4896" y="792"/>
                    <a:pt x="4752" y="664"/>
                    <a:pt x="4824" y="608"/>
                  </a:cubicBezTo>
                  <a:cubicBezTo>
                    <a:pt x="4896" y="552"/>
                    <a:pt x="5144" y="648"/>
                    <a:pt x="5208" y="560"/>
                  </a:cubicBezTo>
                  <a:cubicBezTo>
                    <a:pt x="5272" y="472"/>
                    <a:pt x="5952" y="160"/>
                    <a:pt x="5208" y="80"/>
                  </a:cubicBezTo>
                  <a:cubicBezTo>
                    <a:pt x="4464" y="0"/>
                    <a:pt x="1488" y="56"/>
                    <a:pt x="744" y="80"/>
                  </a:cubicBezTo>
                  <a:cubicBezTo>
                    <a:pt x="0" y="104"/>
                    <a:pt x="752" y="208"/>
                    <a:pt x="744" y="224"/>
                  </a:cubicBezTo>
                </a:path>
              </a:pathLst>
            </a:custGeom>
            <a:gradFill rotWithShape="0">
              <a:gsLst>
                <a:gs pos="0">
                  <a:srgbClr val="99CCFF"/>
                </a:gs>
                <a:gs pos="100000">
                  <a:srgbClr val="969696"/>
                </a:gs>
              </a:gsLst>
              <a:lin ang="5400000" scaled="1"/>
            </a:gradFill>
            <a:ln w="9525">
              <a:solidFill>
                <a:schemeClr val="hlink"/>
              </a:solidFill>
              <a:round/>
              <a:headEnd/>
              <a:tailEnd/>
            </a:ln>
          </p:spPr>
          <p:txBody>
            <a:bodyPr/>
            <a:lstStyle/>
            <a:p>
              <a:endParaRPr lang="en-US"/>
            </a:p>
          </p:txBody>
        </p:sp>
        <p:sp>
          <p:nvSpPr>
            <p:cNvPr id="108551" name="Rectangle 7"/>
            <p:cNvSpPr>
              <a:spLocks noChangeArrowheads="1"/>
            </p:cNvSpPr>
            <p:nvPr/>
          </p:nvSpPr>
          <p:spPr bwMode="auto">
            <a:xfrm>
              <a:off x="2256" y="2398"/>
              <a:ext cx="1337"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Colonized</a:t>
              </a:r>
            </a:p>
          </p:txBody>
        </p:sp>
      </p:grpSp>
      <p:sp>
        <p:nvSpPr>
          <p:cNvPr id="108547" name="Slide Number Placeholder 7"/>
          <p:cNvSpPr>
            <a:spLocks noGrp="1"/>
          </p:cNvSpPr>
          <p:nvPr>
            <p:ph type="sldNum" sz="quarter" idx="12"/>
          </p:nvPr>
        </p:nvSpPr>
        <p:spPr>
          <a:noFill/>
        </p:spPr>
        <p:txBody>
          <a:bodyPr/>
          <a:lstStyle/>
          <a:p>
            <a:pPr fontAlgn="base">
              <a:spcBef>
                <a:spcPct val="0"/>
              </a:spcBef>
              <a:spcAft>
                <a:spcPct val="0"/>
              </a:spcAft>
            </a:pPr>
            <a:fld id="{90254604-8550-47F7-A343-E30ACB3DAC2F}" type="slidenum">
              <a:rPr lang="en-US" smtClean="0">
                <a:latin typeface="Arial" charset="0"/>
              </a:rPr>
              <a:pPr fontAlgn="base">
                <a:spcBef>
                  <a:spcPct val="0"/>
                </a:spcBef>
                <a:spcAft>
                  <a:spcPct val="0"/>
                </a:spcAft>
              </a:pPr>
              <a:t>28</a:t>
            </a:fld>
            <a:endParaRPr lang="en-US" smtClean="0">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2"/>
          <p:cNvSpPr>
            <a:spLocks noGrp="1"/>
          </p:cNvSpPr>
          <p:nvPr>
            <p:ph type="title"/>
          </p:nvPr>
        </p:nvSpPr>
        <p:spPr/>
        <p:txBody>
          <a:bodyPr/>
          <a:lstStyle/>
          <a:p>
            <a:r>
              <a:rPr lang="en-US" smtClean="0"/>
              <a:t>What could have been done differently?</a:t>
            </a:r>
          </a:p>
        </p:txBody>
      </p:sp>
      <p:sp>
        <p:nvSpPr>
          <p:cNvPr id="109570" name="Content Placeholder 3"/>
          <p:cNvSpPr>
            <a:spLocks noGrp="1"/>
          </p:cNvSpPr>
          <p:nvPr>
            <p:ph idx="1"/>
          </p:nvPr>
        </p:nvSpPr>
        <p:spPr/>
        <p:txBody>
          <a:bodyPr/>
          <a:lstStyle/>
          <a:p>
            <a:r>
              <a:rPr lang="en-US" dirty="0" smtClean="0"/>
              <a:t>Understanding the difference between colonization and infection</a:t>
            </a:r>
          </a:p>
          <a:p>
            <a:pPr lvl="1"/>
            <a:r>
              <a:rPr lang="en-US" dirty="0" smtClean="0"/>
              <a:t>No (or few) WBCs in a UA = no UTI</a:t>
            </a:r>
          </a:p>
          <a:p>
            <a:pPr lvl="1"/>
            <a:r>
              <a:rPr lang="en-US" dirty="0" smtClean="0"/>
              <a:t>In the absence of dyspnea, hypoxia and CXR changes, pneumonia is unlikely</a:t>
            </a:r>
          </a:p>
          <a:p>
            <a:pPr lvl="1"/>
            <a:r>
              <a:rPr lang="en-US" dirty="0" smtClean="0"/>
              <a:t>Candida is an exceedingly rare cause of pneumonia</a:t>
            </a:r>
          </a:p>
          <a:p>
            <a:pPr lvl="1"/>
            <a:r>
              <a:rPr lang="en-US" dirty="0" smtClean="0"/>
              <a:t>Wounds will grow organisms when cultured- infection can only be determined clinically</a:t>
            </a:r>
          </a:p>
          <a:p>
            <a:endParaRPr lang="en-US" dirty="0" smtClean="0"/>
          </a:p>
        </p:txBody>
      </p:sp>
      <p:sp>
        <p:nvSpPr>
          <p:cNvPr id="110595" name="Slide Number Placeholder 1"/>
          <p:cNvSpPr>
            <a:spLocks noGrp="1"/>
          </p:cNvSpPr>
          <p:nvPr>
            <p:ph type="sldNum" sz="quarter" idx="12"/>
          </p:nvPr>
        </p:nvSpPr>
        <p:spPr>
          <a:noFill/>
        </p:spPr>
        <p:txBody>
          <a:bodyPr/>
          <a:lstStyle/>
          <a:p>
            <a:pPr fontAlgn="base">
              <a:spcBef>
                <a:spcPct val="0"/>
              </a:spcBef>
              <a:spcAft>
                <a:spcPct val="0"/>
              </a:spcAft>
            </a:pPr>
            <a:fld id="{4BBA4ED6-3402-4527-81FF-16E3A9003F0C}" type="slidenum">
              <a:rPr lang="en-US" smtClean="0">
                <a:latin typeface="Arial" charset="0"/>
              </a:rPr>
              <a:pPr fontAlgn="base">
                <a:spcBef>
                  <a:spcPct val="0"/>
                </a:spcBef>
                <a:spcAft>
                  <a:spcPct val="0"/>
                </a:spcAft>
              </a:pPr>
              <a:t>29</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9570">
                                            <p:txEl>
                                              <p:pRg st="1" end="1"/>
                                            </p:txEl>
                                          </p:spTgt>
                                        </p:tgtEl>
                                        <p:attrNameLst>
                                          <p:attrName>style.visibility</p:attrName>
                                        </p:attrNameLst>
                                      </p:cBhvr>
                                      <p:to>
                                        <p:strVal val="visible"/>
                                      </p:to>
                                    </p:set>
                                    <p:anim calcmode="lin" valueType="num">
                                      <p:cBhvr additive="base">
                                        <p:cTn id="7" dur="500" fill="hold"/>
                                        <p:tgtEl>
                                          <p:spTgt spid="10957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95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9570">
                                            <p:txEl>
                                              <p:pRg st="2" end="2"/>
                                            </p:txEl>
                                          </p:spTgt>
                                        </p:tgtEl>
                                        <p:attrNameLst>
                                          <p:attrName>style.visibility</p:attrName>
                                        </p:attrNameLst>
                                      </p:cBhvr>
                                      <p:to>
                                        <p:strVal val="visible"/>
                                      </p:to>
                                    </p:set>
                                    <p:anim calcmode="lin" valueType="num">
                                      <p:cBhvr additive="base">
                                        <p:cTn id="13" dur="500" fill="hold"/>
                                        <p:tgtEl>
                                          <p:spTgt spid="10957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95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9570">
                                            <p:txEl>
                                              <p:pRg st="3" end="3"/>
                                            </p:txEl>
                                          </p:spTgt>
                                        </p:tgtEl>
                                        <p:attrNameLst>
                                          <p:attrName>style.visibility</p:attrName>
                                        </p:attrNameLst>
                                      </p:cBhvr>
                                      <p:to>
                                        <p:strVal val="visible"/>
                                      </p:to>
                                    </p:set>
                                    <p:anim calcmode="lin" valueType="num">
                                      <p:cBhvr additive="base">
                                        <p:cTn id="19" dur="500" fill="hold"/>
                                        <p:tgtEl>
                                          <p:spTgt spid="10957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95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9570">
                                            <p:txEl>
                                              <p:pRg st="4" end="4"/>
                                            </p:txEl>
                                          </p:spTgt>
                                        </p:tgtEl>
                                        <p:attrNameLst>
                                          <p:attrName>style.visibility</p:attrName>
                                        </p:attrNameLst>
                                      </p:cBhvr>
                                      <p:to>
                                        <p:strVal val="visible"/>
                                      </p:to>
                                    </p:set>
                                    <p:anim calcmode="lin" valueType="num">
                                      <p:cBhvr additive="base">
                                        <p:cTn id="25" dur="500" fill="hold"/>
                                        <p:tgtEl>
                                          <p:spTgt spid="10957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957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5"/>
          <p:cNvSpPr>
            <a:spLocks noGrp="1" noChangeArrowheads="1"/>
          </p:cNvSpPr>
          <p:nvPr>
            <p:ph type="ctrTitle" idx="4294967295"/>
          </p:nvPr>
        </p:nvSpPr>
        <p:spPr>
          <a:xfrm>
            <a:off x="685800" y="2130425"/>
            <a:ext cx="7772400" cy="1470025"/>
          </a:xfrm>
        </p:spPr>
        <p:txBody>
          <a:bodyPr/>
          <a:lstStyle/>
          <a:p>
            <a:r>
              <a:rPr lang="en-US" sz="4000" b="1" smtClean="0"/>
              <a:t>10 clinical situations in long term care in which antibiotics are often prescribed but rarely necessary</a:t>
            </a:r>
          </a:p>
        </p:txBody>
      </p:sp>
      <p:sp>
        <p:nvSpPr>
          <p:cNvPr id="111618" name="Text Box 4"/>
          <p:cNvSpPr>
            <a:spLocks noGrp="1" noChangeArrowheads="1"/>
          </p:cNvSpPr>
          <p:nvPr>
            <p:ph type="subTitle" idx="4294967295"/>
          </p:nvPr>
        </p:nvSpPr>
        <p:spPr>
          <a:xfrm>
            <a:off x="1371600" y="4267200"/>
            <a:ext cx="6400800" cy="1752600"/>
          </a:xfrm>
        </p:spPr>
        <p:txBody>
          <a:bodyPr/>
          <a:lstStyle/>
          <a:p>
            <a:pPr marL="0" indent="0" algn="ctr" eaLnBrk="1" hangingPunct="1">
              <a:spcBef>
                <a:spcPct val="50000"/>
              </a:spcBef>
              <a:buFontTx/>
              <a:buNone/>
            </a:pPr>
            <a:r>
              <a:rPr lang="en-US" smtClean="0"/>
              <a:t>Khandelwal et al. Annals of Long Term Care 2012: 20 (4)</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idx="4294967295"/>
          </p:nvPr>
        </p:nvSpPr>
        <p:spPr/>
        <p:txBody>
          <a:bodyPr/>
          <a:lstStyle/>
          <a:p>
            <a:r>
              <a:rPr lang="en-US" sz="4000" smtClean="0"/>
              <a:t>Urinary tract conditions</a:t>
            </a:r>
          </a:p>
        </p:txBody>
      </p:sp>
      <p:sp>
        <p:nvSpPr>
          <p:cNvPr id="110594" name="Rectangle 3"/>
          <p:cNvSpPr>
            <a:spLocks noGrp="1" noChangeArrowheads="1"/>
          </p:cNvSpPr>
          <p:nvPr>
            <p:ph type="body" idx="4294967295"/>
          </p:nvPr>
        </p:nvSpPr>
        <p:spPr>
          <a:xfrm>
            <a:off x="304800" y="2057400"/>
            <a:ext cx="8229600" cy="4525963"/>
          </a:xfrm>
        </p:spPr>
        <p:txBody>
          <a:bodyPr/>
          <a:lstStyle/>
          <a:p>
            <a:endParaRPr lang="en-US" smtClean="0"/>
          </a:p>
          <a:p>
            <a:pPr lvl="1"/>
            <a:r>
              <a:rPr lang="en-US" smtClean="0">
                <a:solidFill>
                  <a:srgbClr val="FF3300"/>
                </a:solidFill>
              </a:rPr>
              <a:t>1.</a:t>
            </a:r>
            <a:r>
              <a:rPr lang="en-US" smtClean="0"/>
              <a:t> Positive urine culture in an asymptomatic patient</a:t>
            </a:r>
          </a:p>
          <a:p>
            <a:pPr lvl="1"/>
            <a:r>
              <a:rPr lang="en-US" smtClean="0">
                <a:solidFill>
                  <a:srgbClr val="FF3300"/>
                </a:solidFill>
              </a:rPr>
              <a:t>2.</a:t>
            </a:r>
            <a:r>
              <a:rPr lang="en-US" smtClean="0"/>
              <a:t> Urinalysis or culture for cloudy or malodorous urine</a:t>
            </a:r>
          </a:p>
          <a:p>
            <a:pPr lvl="1"/>
            <a:r>
              <a:rPr lang="en-US" smtClean="0">
                <a:solidFill>
                  <a:srgbClr val="FF3300"/>
                </a:solidFill>
              </a:rPr>
              <a:t>3.</a:t>
            </a:r>
            <a:r>
              <a:rPr lang="en-US" smtClean="0"/>
              <a:t> Non-specific symptoms or signs not referable to the urinary tract</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0594">
                                            <p:txEl>
                                              <p:pRg st="1" end="1"/>
                                            </p:txEl>
                                          </p:spTgt>
                                        </p:tgtEl>
                                        <p:attrNameLst>
                                          <p:attrName>style.visibility</p:attrName>
                                        </p:attrNameLst>
                                      </p:cBhvr>
                                      <p:to>
                                        <p:strVal val="visible"/>
                                      </p:to>
                                    </p:set>
                                    <p:animEffect transition="in" filter="blinds(horizontal)">
                                      <p:cBhvr>
                                        <p:cTn id="7" dur="500"/>
                                        <p:tgtEl>
                                          <p:spTgt spid="11059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0594">
                                            <p:txEl>
                                              <p:pRg st="2" end="2"/>
                                            </p:txEl>
                                          </p:spTgt>
                                        </p:tgtEl>
                                        <p:attrNameLst>
                                          <p:attrName>style.visibility</p:attrName>
                                        </p:attrNameLst>
                                      </p:cBhvr>
                                      <p:to>
                                        <p:strVal val="visible"/>
                                      </p:to>
                                    </p:set>
                                    <p:animEffect transition="in" filter="blinds(horizontal)">
                                      <p:cBhvr>
                                        <p:cTn id="12" dur="500"/>
                                        <p:tgtEl>
                                          <p:spTgt spid="11059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0594">
                                            <p:txEl>
                                              <p:pRg st="3" end="3"/>
                                            </p:txEl>
                                          </p:spTgt>
                                        </p:tgtEl>
                                        <p:attrNameLst>
                                          <p:attrName>style.visibility</p:attrName>
                                        </p:attrNameLst>
                                      </p:cBhvr>
                                      <p:to>
                                        <p:strVal val="visible"/>
                                      </p:to>
                                    </p:set>
                                    <p:animEffect transition="in" filter="blinds(horizontal)">
                                      <p:cBhvr>
                                        <p:cTn id="17" dur="500"/>
                                        <p:tgtEl>
                                          <p:spTgt spid="1105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r>
              <a:rPr lang="en-US" sz="4000" dirty="0" smtClean="0"/>
              <a:t/>
            </a:r>
            <a:br>
              <a:rPr lang="en-US" sz="4000" dirty="0" smtClean="0"/>
            </a:br>
            <a:r>
              <a:rPr lang="en-US" sz="4000" dirty="0" smtClean="0"/>
              <a:t>Respiratory tract conditions</a:t>
            </a:r>
            <a:br>
              <a:rPr lang="en-US" sz="4000" dirty="0" smtClean="0"/>
            </a:br>
            <a:endParaRPr lang="en-US" sz="4000" dirty="0" smtClean="0"/>
          </a:p>
        </p:txBody>
      </p:sp>
      <p:sp>
        <p:nvSpPr>
          <p:cNvPr id="111618" name="Rectangle 3"/>
          <p:cNvSpPr>
            <a:spLocks noGrp="1" noChangeArrowheads="1"/>
          </p:cNvSpPr>
          <p:nvPr>
            <p:ph type="body" idx="4294967295"/>
          </p:nvPr>
        </p:nvSpPr>
        <p:spPr>
          <a:xfrm>
            <a:off x="381000" y="2332038"/>
            <a:ext cx="8229600" cy="4525962"/>
          </a:xfrm>
        </p:spPr>
        <p:txBody>
          <a:bodyPr/>
          <a:lstStyle/>
          <a:p>
            <a:pPr lvl="1"/>
            <a:r>
              <a:rPr lang="en-US" smtClean="0">
                <a:solidFill>
                  <a:srgbClr val="FF3300"/>
                </a:solidFill>
              </a:rPr>
              <a:t>4.</a:t>
            </a:r>
            <a:r>
              <a:rPr lang="en-US" smtClean="0"/>
              <a:t> Upper respiratory tract conditions</a:t>
            </a:r>
          </a:p>
          <a:p>
            <a:pPr lvl="1"/>
            <a:r>
              <a:rPr lang="en-US" smtClean="0">
                <a:solidFill>
                  <a:srgbClr val="FF3300"/>
                </a:solidFill>
              </a:rPr>
              <a:t>5.</a:t>
            </a:r>
            <a:r>
              <a:rPr lang="en-US" smtClean="0"/>
              <a:t> Bronchitis absent of COPD</a:t>
            </a:r>
          </a:p>
          <a:p>
            <a:pPr lvl="1"/>
            <a:r>
              <a:rPr lang="en-US" smtClean="0">
                <a:solidFill>
                  <a:srgbClr val="FF3300"/>
                </a:solidFill>
              </a:rPr>
              <a:t>6.</a:t>
            </a:r>
            <a:r>
              <a:rPr lang="en-US" smtClean="0"/>
              <a:t> Suspected or proven influenza without a secondary infection</a:t>
            </a:r>
          </a:p>
          <a:p>
            <a:pPr lvl="1"/>
            <a:r>
              <a:rPr lang="en-US" smtClean="0">
                <a:solidFill>
                  <a:srgbClr val="FF3300"/>
                </a:solidFill>
              </a:rPr>
              <a:t>7.</a:t>
            </a:r>
            <a:r>
              <a:rPr lang="en-US" smtClean="0"/>
              <a:t> Respiratory symptoms in a terminal patient with dementia</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1618">
                                            <p:txEl>
                                              <p:pRg st="0" end="0"/>
                                            </p:txEl>
                                          </p:spTgt>
                                        </p:tgtEl>
                                        <p:attrNameLst>
                                          <p:attrName>style.visibility</p:attrName>
                                        </p:attrNameLst>
                                      </p:cBhvr>
                                      <p:to>
                                        <p:strVal val="visible"/>
                                      </p:to>
                                    </p:set>
                                    <p:animEffect transition="in" filter="blinds(horizontal)">
                                      <p:cBhvr>
                                        <p:cTn id="7" dur="500"/>
                                        <p:tgtEl>
                                          <p:spTgt spid="1116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1618">
                                            <p:txEl>
                                              <p:pRg st="1" end="1"/>
                                            </p:txEl>
                                          </p:spTgt>
                                        </p:tgtEl>
                                        <p:attrNameLst>
                                          <p:attrName>style.visibility</p:attrName>
                                        </p:attrNameLst>
                                      </p:cBhvr>
                                      <p:to>
                                        <p:strVal val="visible"/>
                                      </p:to>
                                    </p:set>
                                    <p:animEffect transition="in" filter="blinds(horizontal)">
                                      <p:cBhvr>
                                        <p:cTn id="12" dur="500"/>
                                        <p:tgtEl>
                                          <p:spTgt spid="1116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1618">
                                            <p:txEl>
                                              <p:pRg st="2" end="2"/>
                                            </p:txEl>
                                          </p:spTgt>
                                        </p:tgtEl>
                                        <p:attrNameLst>
                                          <p:attrName>style.visibility</p:attrName>
                                        </p:attrNameLst>
                                      </p:cBhvr>
                                      <p:to>
                                        <p:strVal val="visible"/>
                                      </p:to>
                                    </p:set>
                                    <p:animEffect transition="in" filter="blinds(horizontal)">
                                      <p:cBhvr>
                                        <p:cTn id="17" dur="500"/>
                                        <p:tgtEl>
                                          <p:spTgt spid="1116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1618">
                                            <p:txEl>
                                              <p:pRg st="3" end="3"/>
                                            </p:txEl>
                                          </p:spTgt>
                                        </p:tgtEl>
                                        <p:attrNameLst>
                                          <p:attrName>style.visibility</p:attrName>
                                        </p:attrNameLst>
                                      </p:cBhvr>
                                      <p:to>
                                        <p:strVal val="visible"/>
                                      </p:to>
                                    </p:set>
                                    <p:animEffect transition="in" filter="blinds(horizontal)">
                                      <p:cBhvr>
                                        <p:cTn id="22" dur="500"/>
                                        <p:tgtEl>
                                          <p:spTgt spid="1116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idx="4294967295"/>
          </p:nvPr>
        </p:nvSpPr>
        <p:spPr/>
        <p:txBody>
          <a:bodyPr/>
          <a:lstStyle/>
          <a:p>
            <a:r>
              <a:rPr lang="en-US" sz="4000" dirty="0" smtClean="0"/>
              <a:t/>
            </a:r>
            <a:br>
              <a:rPr lang="en-US" sz="4000" dirty="0" smtClean="0"/>
            </a:br>
            <a:r>
              <a:rPr lang="en-US" sz="4000" dirty="0" smtClean="0"/>
              <a:t>Skin wounds</a:t>
            </a:r>
            <a:br>
              <a:rPr lang="en-US" sz="4000" dirty="0" smtClean="0"/>
            </a:br>
            <a:endParaRPr lang="en-US" sz="4000" dirty="0" smtClean="0"/>
          </a:p>
        </p:txBody>
      </p:sp>
      <p:sp>
        <p:nvSpPr>
          <p:cNvPr id="112642" name="Rectangle 3"/>
          <p:cNvSpPr>
            <a:spLocks noGrp="1" noChangeArrowheads="1"/>
          </p:cNvSpPr>
          <p:nvPr>
            <p:ph type="body" idx="4294967295"/>
          </p:nvPr>
        </p:nvSpPr>
        <p:spPr>
          <a:xfrm>
            <a:off x="381000" y="2133600"/>
            <a:ext cx="8229600" cy="4525963"/>
          </a:xfrm>
        </p:spPr>
        <p:txBody>
          <a:bodyPr/>
          <a:lstStyle/>
          <a:p>
            <a:pPr lvl="1"/>
            <a:r>
              <a:rPr lang="en-US" smtClean="0">
                <a:solidFill>
                  <a:srgbClr val="FF3300"/>
                </a:solidFill>
              </a:rPr>
              <a:t>8.</a:t>
            </a:r>
            <a:r>
              <a:rPr lang="en-US" smtClean="0"/>
              <a:t> Skin wounds without cellulitis, sepsis or osteomyelitis</a:t>
            </a:r>
          </a:p>
          <a:p>
            <a:pPr lvl="1"/>
            <a:r>
              <a:rPr lang="en-US" smtClean="0">
                <a:solidFill>
                  <a:srgbClr val="FF3300"/>
                </a:solidFill>
              </a:rPr>
              <a:t>9.</a:t>
            </a:r>
            <a:r>
              <a:rPr lang="en-US" smtClean="0"/>
              <a:t> Small localized abscess without significant cellulitis</a:t>
            </a:r>
          </a:p>
          <a:p>
            <a:pPr lvl="1"/>
            <a:r>
              <a:rPr lang="en-US" smtClean="0">
                <a:solidFill>
                  <a:srgbClr val="FF3300"/>
                </a:solidFill>
              </a:rPr>
              <a:t>10.</a:t>
            </a:r>
            <a:r>
              <a:rPr lang="en-US" smtClean="0"/>
              <a:t> Decubitus ulcer in a terminal patient</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2642">
                                            <p:txEl>
                                              <p:pRg st="0" end="0"/>
                                            </p:txEl>
                                          </p:spTgt>
                                        </p:tgtEl>
                                        <p:attrNameLst>
                                          <p:attrName>style.visibility</p:attrName>
                                        </p:attrNameLst>
                                      </p:cBhvr>
                                      <p:to>
                                        <p:strVal val="visible"/>
                                      </p:to>
                                    </p:set>
                                    <p:animEffect transition="in" filter="blinds(horizontal)">
                                      <p:cBhvr>
                                        <p:cTn id="7" dur="500"/>
                                        <p:tgtEl>
                                          <p:spTgt spid="1126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2642">
                                            <p:txEl>
                                              <p:pRg st="1" end="1"/>
                                            </p:txEl>
                                          </p:spTgt>
                                        </p:tgtEl>
                                        <p:attrNameLst>
                                          <p:attrName>style.visibility</p:attrName>
                                        </p:attrNameLst>
                                      </p:cBhvr>
                                      <p:to>
                                        <p:strVal val="visible"/>
                                      </p:to>
                                    </p:set>
                                    <p:animEffect transition="in" filter="blinds(horizontal)">
                                      <p:cBhvr>
                                        <p:cTn id="12" dur="500"/>
                                        <p:tgtEl>
                                          <p:spTgt spid="1126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2642">
                                            <p:txEl>
                                              <p:pRg st="2" end="2"/>
                                            </p:txEl>
                                          </p:spTgt>
                                        </p:tgtEl>
                                        <p:attrNameLst>
                                          <p:attrName>style.visibility</p:attrName>
                                        </p:attrNameLst>
                                      </p:cBhvr>
                                      <p:to>
                                        <p:strVal val="visible"/>
                                      </p:to>
                                    </p:set>
                                    <p:animEffect transition="in" filter="blinds(horizontal)">
                                      <p:cBhvr>
                                        <p:cTn id="17" dur="500"/>
                                        <p:tgtEl>
                                          <p:spTgt spid="1126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idx="4294967295"/>
          </p:nvPr>
        </p:nvSpPr>
        <p:spPr>
          <a:xfrm>
            <a:off x="685800" y="2130425"/>
            <a:ext cx="7772400" cy="1470025"/>
          </a:xfrm>
        </p:spPr>
        <p:txBody>
          <a:bodyPr/>
          <a:lstStyle/>
          <a:p>
            <a:r>
              <a:rPr lang="en-US" smtClean="0"/>
              <a:t>UTIs in Long Term Care Residents</a:t>
            </a:r>
          </a:p>
        </p:txBody>
      </p:sp>
      <p:sp>
        <p:nvSpPr>
          <p:cNvPr id="115714" name="Rectangle 5"/>
          <p:cNvSpPr>
            <a:spLocks noGrp="1" noChangeArrowheads="1"/>
          </p:cNvSpPr>
          <p:nvPr>
            <p:ph type="subTitle" idx="4294967295"/>
          </p:nvPr>
        </p:nvSpPr>
        <p:spPr>
          <a:xfrm>
            <a:off x="1371600" y="3886200"/>
            <a:ext cx="6400800" cy="1752600"/>
          </a:xfrm>
        </p:spPr>
        <p:txBody>
          <a:bodyPr/>
          <a:lstStyle/>
          <a:p>
            <a:pPr marL="0" indent="0" algn="ctr">
              <a:buFontTx/>
              <a:buNone/>
            </a:pPr>
            <a:endParaRPr lang="en-US" smtClean="0"/>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idx="4294967295"/>
          </p:nvPr>
        </p:nvSpPr>
        <p:spPr/>
        <p:txBody>
          <a:bodyPr/>
          <a:lstStyle/>
          <a:p>
            <a:r>
              <a:rPr lang="en-US" smtClean="0"/>
              <a:t>Microbiology in Nursing Homes</a:t>
            </a:r>
          </a:p>
        </p:txBody>
      </p:sp>
      <p:sp>
        <p:nvSpPr>
          <p:cNvPr id="114690" name="Content Placeholder 2"/>
          <p:cNvSpPr>
            <a:spLocks noGrp="1"/>
          </p:cNvSpPr>
          <p:nvPr>
            <p:ph idx="4294967295"/>
          </p:nvPr>
        </p:nvSpPr>
        <p:spPr/>
        <p:txBody>
          <a:bodyPr/>
          <a:lstStyle/>
          <a:p>
            <a:r>
              <a:rPr lang="en-US" smtClean="0"/>
              <a:t>New Haven, CT </a:t>
            </a:r>
          </a:p>
          <a:p>
            <a:r>
              <a:rPr lang="en-US" smtClean="0"/>
              <a:t>5 Nursing Homes May 2005-2007</a:t>
            </a:r>
          </a:p>
          <a:p>
            <a:r>
              <a:rPr lang="en-US" smtClean="0"/>
              <a:t>551 patients, presumed UTI</a:t>
            </a:r>
          </a:p>
          <a:p>
            <a:endParaRPr lang="en-US" smtClean="0"/>
          </a:p>
        </p:txBody>
      </p:sp>
      <p:pic>
        <p:nvPicPr>
          <p:cNvPr id="114691" name="Picture 2"/>
          <p:cNvPicPr>
            <a:picLocks noChangeAspect="1" noChangeArrowheads="1"/>
          </p:cNvPicPr>
          <p:nvPr/>
        </p:nvPicPr>
        <p:blipFill>
          <a:blip r:embed="rId3" cstate="print"/>
          <a:srcRect/>
          <a:stretch>
            <a:fillRect/>
          </a:stretch>
        </p:blipFill>
        <p:spPr bwMode="auto">
          <a:xfrm>
            <a:off x="2403475" y="3429000"/>
            <a:ext cx="4337050" cy="3163888"/>
          </a:xfrm>
          <a:prstGeom prst="rect">
            <a:avLst/>
          </a:prstGeom>
          <a:noFill/>
          <a:ln w="9525">
            <a:noFill/>
            <a:miter lim="800000"/>
            <a:headEnd/>
            <a:tailEnd/>
          </a:ln>
        </p:spPr>
      </p:pic>
      <p:sp>
        <p:nvSpPr>
          <p:cNvPr id="116740" name="TextBox 3"/>
          <p:cNvSpPr txBox="1">
            <a:spLocks noChangeArrowheads="1"/>
          </p:cNvSpPr>
          <p:nvPr/>
        </p:nvSpPr>
        <p:spPr bwMode="auto">
          <a:xfrm>
            <a:off x="152400" y="6400800"/>
            <a:ext cx="4419600" cy="369888"/>
          </a:xfrm>
          <a:prstGeom prst="rect">
            <a:avLst/>
          </a:prstGeom>
          <a:noFill/>
          <a:ln w="9525">
            <a:noFill/>
            <a:miter lim="800000"/>
            <a:headEnd/>
            <a:tailEnd/>
          </a:ln>
        </p:spPr>
        <p:txBody>
          <a:bodyPr>
            <a:spAutoFit/>
          </a:bodyPr>
          <a:lstStyle/>
          <a:p>
            <a:r>
              <a:rPr lang="en-US">
                <a:latin typeface="Calibri" pitchFamily="34" charset="0"/>
              </a:rPr>
              <a:t>Das R et al.  ICHE 2009;30(11):1116-1119.</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4690">
                                            <p:txEl>
                                              <p:pRg st="0" end="0"/>
                                            </p:txEl>
                                          </p:spTgt>
                                        </p:tgtEl>
                                        <p:attrNameLst>
                                          <p:attrName>style.visibility</p:attrName>
                                        </p:attrNameLst>
                                      </p:cBhvr>
                                      <p:to>
                                        <p:strVal val="visible"/>
                                      </p:to>
                                    </p:set>
                                    <p:anim calcmode="lin" valueType="num">
                                      <p:cBhvr additive="base">
                                        <p:cTn id="7" dur="500" fill="hold"/>
                                        <p:tgtEl>
                                          <p:spTgt spid="11469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46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4690">
                                            <p:txEl>
                                              <p:pRg st="1" end="1"/>
                                            </p:txEl>
                                          </p:spTgt>
                                        </p:tgtEl>
                                        <p:attrNameLst>
                                          <p:attrName>style.visibility</p:attrName>
                                        </p:attrNameLst>
                                      </p:cBhvr>
                                      <p:to>
                                        <p:strVal val="visible"/>
                                      </p:to>
                                    </p:set>
                                    <p:anim calcmode="lin" valueType="num">
                                      <p:cBhvr additive="base">
                                        <p:cTn id="13" dur="500" fill="hold"/>
                                        <p:tgtEl>
                                          <p:spTgt spid="11469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469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4690">
                                            <p:txEl>
                                              <p:pRg st="2" end="2"/>
                                            </p:txEl>
                                          </p:spTgt>
                                        </p:tgtEl>
                                        <p:attrNameLst>
                                          <p:attrName>style.visibility</p:attrName>
                                        </p:attrNameLst>
                                      </p:cBhvr>
                                      <p:to>
                                        <p:strVal val="visible"/>
                                      </p:to>
                                    </p:set>
                                    <p:anim calcmode="lin" valueType="num">
                                      <p:cBhvr additive="base">
                                        <p:cTn id="19" dur="500" fill="hold"/>
                                        <p:tgtEl>
                                          <p:spTgt spid="11469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469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4691"/>
                                        </p:tgtEl>
                                        <p:attrNameLst>
                                          <p:attrName>style.visibility</p:attrName>
                                        </p:attrNameLst>
                                      </p:cBhvr>
                                      <p:to>
                                        <p:strVal val="visible"/>
                                      </p:to>
                                    </p:set>
                                    <p:anim calcmode="lin" valueType="num">
                                      <p:cBhvr additive="base">
                                        <p:cTn id="25" dur="500" fill="hold"/>
                                        <p:tgtEl>
                                          <p:spTgt spid="114691"/>
                                        </p:tgtEl>
                                        <p:attrNameLst>
                                          <p:attrName>ppt_x</p:attrName>
                                        </p:attrNameLst>
                                      </p:cBhvr>
                                      <p:tavLst>
                                        <p:tav tm="0">
                                          <p:val>
                                            <p:strVal val="0-#ppt_w/2"/>
                                          </p:val>
                                        </p:tav>
                                        <p:tav tm="100000">
                                          <p:val>
                                            <p:strVal val="#ppt_x"/>
                                          </p:val>
                                        </p:tav>
                                      </p:tavLst>
                                    </p:anim>
                                    <p:anim calcmode="lin" valueType="num">
                                      <p:cBhvr additive="base">
                                        <p:cTn id="26" dur="500" fill="hold"/>
                                        <p:tgtEl>
                                          <p:spTgt spid="1146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idx="4294967295"/>
          </p:nvPr>
        </p:nvSpPr>
        <p:spPr/>
        <p:txBody>
          <a:bodyPr/>
          <a:lstStyle/>
          <a:p>
            <a:r>
              <a:rPr lang="en-US" sz="4000" smtClean="0"/>
              <a:t>Antimicrobial Susceptibilities from Nursing Home Residents in New Haven, CT</a:t>
            </a:r>
          </a:p>
        </p:txBody>
      </p:sp>
      <p:sp>
        <p:nvSpPr>
          <p:cNvPr id="118786" name="Content Placeholder 2"/>
          <p:cNvSpPr>
            <a:spLocks noGrp="1"/>
          </p:cNvSpPr>
          <p:nvPr>
            <p:ph idx="4294967295"/>
          </p:nvPr>
        </p:nvSpPr>
        <p:spPr>
          <a:xfrm>
            <a:off x="457200" y="1808163"/>
            <a:ext cx="8229600" cy="4525962"/>
          </a:xfrm>
        </p:spPr>
        <p:txBody>
          <a:bodyPr/>
          <a:lstStyle/>
          <a:p>
            <a:endParaRPr lang="en-US" smtClean="0"/>
          </a:p>
        </p:txBody>
      </p:sp>
      <p:pic>
        <p:nvPicPr>
          <p:cNvPr id="118787" name="Picture 2"/>
          <p:cNvPicPr>
            <a:picLocks noChangeAspect="1" noChangeArrowheads="1"/>
          </p:cNvPicPr>
          <p:nvPr/>
        </p:nvPicPr>
        <p:blipFill>
          <a:blip r:embed="rId2" cstate="print"/>
          <a:srcRect/>
          <a:stretch>
            <a:fillRect/>
          </a:stretch>
        </p:blipFill>
        <p:spPr bwMode="auto">
          <a:xfrm>
            <a:off x="1219200" y="2286000"/>
            <a:ext cx="6705600" cy="3571875"/>
          </a:xfrm>
          <a:prstGeom prst="rect">
            <a:avLst/>
          </a:prstGeom>
          <a:noFill/>
          <a:ln w="9525">
            <a:noFill/>
            <a:miter lim="800000"/>
            <a:headEnd/>
            <a:tailEnd/>
          </a:ln>
        </p:spPr>
      </p:pic>
      <p:sp>
        <p:nvSpPr>
          <p:cNvPr id="118788" name="TextBox 4"/>
          <p:cNvSpPr txBox="1">
            <a:spLocks noChangeArrowheads="1"/>
          </p:cNvSpPr>
          <p:nvPr/>
        </p:nvSpPr>
        <p:spPr bwMode="auto">
          <a:xfrm>
            <a:off x="152400" y="6400800"/>
            <a:ext cx="4419600" cy="369888"/>
          </a:xfrm>
          <a:prstGeom prst="rect">
            <a:avLst/>
          </a:prstGeom>
          <a:noFill/>
          <a:ln w="9525">
            <a:noFill/>
            <a:miter lim="800000"/>
            <a:headEnd/>
            <a:tailEnd/>
          </a:ln>
        </p:spPr>
        <p:txBody>
          <a:bodyPr>
            <a:spAutoFit/>
          </a:bodyPr>
          <a:lstStyle/>
          <a:p>
            <a:r>
              <a:rPr lang="en-US">
                <a:latin typeface="Calibri" pitchFamily="34" charset="0"/>
              </a:rPr>
              <a:t>Das R et al.  ICHE 2009;30(11):1116-1119.</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r>
              <a:rPr lang="en-US" smtClean="0"/>
              <a:t>Antibiogram</a:t>
            </a:r>
          </a:p>
        </p:txBody>
      </p:sp>
      <p:sp>
        <p:nvSpPr>
          <p:cNvPr id="119810" name="Rectangle 3"/>
          <p:cNvSpPr>
            <a:spLocks noGrp="1" noChangeArrowheads="1"/>
          </p:cNvSpPr>
          <p:nvPr>
            <p:ph type="body" sz="half" idx="4294967295"/>
          </p:nvPr>
        </p:nvSpPr>
        <p:spPr>
          <a:xfrm>
            <a:off x="949325" y="1828800"/>
            <a:ext cx="7661275" cy="1981200"/>
          </a:xfrm>
        </p:spPr>
        <p:txBody>
          <a:bodyPr/>
          <a:lstStyle/>
          <a:p>
            <a:r>
              <a:rPr lang="en-US" sz="2800" smtClean="0"/>
              <a:t>Helps to determine best choices for empiric therapy</a:t>
            </a:r>
          </a:p>
          <a:p>
            <a:endParaRPr lang="en-US" sz="2800" smtClean="0">
              <a:solidFill>
                <a:srgbClr val="FFFF00"/>
              </a:solidFill>
            </a:endParaRPr>
          </a:p>
        </p:txBody>
      </p:sp>
      <p:sp>
        <p:nvSpPr>
          <p:cNvPr id="119811" name="Rectangle 6"/>
          <p:cNvSpPr>
            <a:spLocks noGrp="1" noChangeArrowheads="1"/>
          </p:cNvSpPr>
          <p:nvPr>
            <p:ph sz="half" idx="4294967295"/>
          </p:nvPr>
        </p:nvSpPr>
        <p:spPr>
          <a:xfrm>
            <a:off x="1219200" y="4191000"/>
            <a:ext cx="7661275" cy="1981200"/>
          </a:xfrm>
        </p:spPr>
        <p:txBody>
          <a:bodyPr/>
          <a:lstStyle/>
          <a:p>
            <a:endParaRPr lang="en-US" sz="2800" smtClean="0"/>
          </a:p>
        </p:txBody>
      </p:sp>
      <p:pic>
        <p:nvPicPr>
          <p:cNvPr id="119812" name="Picture 4"/>
          <p:cNvPicPr>
            <a:picLocks noChangeAspect="1" noChangeArrowheads="1"/>
          </p:cNvPicPr>
          <p:nvPr/>
        </p:nvPicPr>
        <p:blipFill>
          <a:blip r:embed="rId3" cstate="print"/>
          <a:srcRect/>
          <a:stretch>
            <a:fillRect/>
          </a:stretch>
        </p:blipFill>
        <p:spPr bwMode="auto">
          <a:xfrm>
            <a:off x="1235075" y="2743200"/>
            <a:ext cx="6705600" cy="37465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idx="4294967295"/>
          </p:nvPr>
        </p:nvSpPr>
        <p:spPr>
          <a:xfrm>
            <a:off x="0" y="152400"/>
            <a:ext cx="9144000" cy="530225"/>
          </a:xfrm>
        </p:spPr>
        <p:txBody>
          <a:bodyPr anchor="t"/>
          <a:lstStyle/>
          <a:p>
            <a:pPr eaLnBrk="1" hangingPunct="1">
              <a:lnSpc>
                <a:spcPct val="80000"/>
              </a:lnSpc>
            </a:pPr>
            <a:r>
              <a:rPr lang="en-US" sz="6000" smtClean="0"/>
              <a:t>Antimicrobial Prescribing</a:t>
            </a:r>
            <a:endParaRPr lang="en-US" sz="4800" baseline="30000" smtClean="0">
              <a:cs typeface="Arial" charset="0"/>
            </a:endParaRPr>
          </a:p>
        </p:txBody>
      </p:sp>
      <p:sp>
        <p:nvSpPr>
          <p:cNvPr id="119810" name="Rectangle 3"/>
          <p:cNvSpPr>
            <a:spLocks noGrp="1" noChangeArrowheads="1"/>
          </p:cNvSpPr>
          <p:nvPr>
            <p:ph type="body" idx="4294967295"/>
          </p:nvPr>
        </p:nvSpPr>
        <p:spPr>
          <a:xfrm>
            <a:off x="381000" y="914400"/>
            <a:ext cx="8382000" cy="4495800"/>
          </a:xfrm>
        </p:spPr>
        <p:txBody>
          <a:bodyPr/>
          <a:lstStyle/>
          <a:p>
            <a:pPr marL="454025" indent="-454025" eaLnBrk="1" hangingPunct="1">
              <a:buFontTx/>
              <a:buNone/>
            </a:pPr>
            <a:r>
              <a:rPr lang="en-US" sz="3400" b="1" dirty="0" smtClean="0"/>
              <a:t>Empiric </a:t>
            </a:r>
          </a:p>
          <a:p>
            <a:pPr marL="454025" indent="-454025" eaLnBrk="1" hangingPunct="1">
              <a:spcBef>
                <a:spcPct val="35000"/>
              </a:spcBef>
              <a:buClr>
                <a:schemeClr val="tx1"/>
              </a:buClr>
            </a:pPr>
            <a:r>
              <a:rPr lang="en-US" sz="2800" dirty="0" smtClean="0"/>
              <a:t>Initial administration of an antibiotic regimen</a:t>
            </a:r>
          </a:p>
          <a:p>
            <a:pPr lvl="1" eaLnBrk="1" hangingPunct="1">
              <a:spcBef>
                <a:spcPct val="35000"/>
              </a:spcBef>
              <a:buClr>
                <a:schemeClr val="tx1"/>
              </a:buClr>
            </a:pPr>
            <a:r>
              <a:rPr lang="en-US" sz="2400" dirty="0" smtClean="0"/>
              <a:t> Goal: improve outcome while minimizing potential to promote resistance</a:t>
            </a:r>
            <a:endParaRPr lang="en-US" sz="2600" dirty="0" smtClean="0"/>
          </a:p>
          <a:p>
            <a:pPr marL="454025" indent="-454025" eaLnBrk="1" hangingPunct="1">
              <a:buFontTx/>
              <a:buNone/>
            </a:pPr>
            <a:r>
              <a:rPr lang="en-US" sz="3400" b="1" dirty="0" smtClean="0"/>
              <a:t>Defined or Targeted </a:t>
            </a:r>
          </a:p>
          <a:p>
            <a:pPr marL="454025" indent="-454025" eaLnBrk="1" hangingPunct="1">
              <a:spcBef>
                <a:spcPct val="35000"/>
              </a:spcBef>
              <a:buClr>
                <a:schemeClr val="tx1"/>
              </a:buClr>
            </a:pPr>
            <a:r>
              <a:rPr lang="en-US" sz="2800" dirty="0" smtClean="0"/>
              <a:t>Modification of antimicrobial therapy once the cause of infection is identified </a:t>
            </a:r>
          </a:p>
          <a:p>
            <a:pPr lvl="1" eaLnBrk="1" hangingPunct="1">
              <a:spcBef>
                <a:spcPct val="35000"/>
              </a:spcBef>
              <a:buClr>
                <a:schemeClr val="tx1"/>
              </a:buClr>
            </a:pPr>
            <a:r>
              <a:rPr lang="en-US" sz="2400" dirty="0" smtClean="0"/>
              <a:t>Goal: select the narrowest spectrum agent possible</a:t>
            </a:r>
          </a:p>
          <a:p>
            <a:pPr marL="454025" indent="-454025" eaLnBrk="1" hangingPunct="1">
              <a:spcBef>
                <a:spcPct val="35000"/>
              </a:spcBef>
              <a:buClr>
                <a:schemeClr val="tx1"/>
              </a:buClr>
            </a:pPr>
            <a:r>
              <a:rPr lang="en-US" sz="2800" dirty="0" smtClean="0"/>
              <a:t>Therapy may also be discontinued if the diagnosis of infection becomes unlikely</a:t>
            </a:r>
          </a:p>
        </p:txBody>
      </p:sp>
      <p:sp>
        <p:nvSpPr>
          <p:cNvPr id="9" name="Slide Number Placeholder 8"/>
          <p:cNvSpPr txBox="1">
            <a:spLocks/>
          </p:cNvSpPr>
          <p:nvPr/>
        </p:nvSpPr>
        <p:spPr>
          <a:xfrm>
            <a:off x="0" y="6477000"/>
            <a:ext cx="609600" cy="381000"/>
          </a:xfrm>
          <a:prstGeom prst="rect">
            <a:avLst/>
          </a:prstGeom>
        </p:spPr>
        <p:txBody>
          <a:bodyPr/>
          <a:lstStyle/>
          <a:p>
            <a:pPr>
              <a:defRPr/>
            </a:pPr>
            <a:fld id="{927E24BE-EE95-4968-9256-F558BDC2D23E}" type="slidenum">
              <a:rPr lang="en-US" sz="140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pPr>
                <a:defRPr/>
              </a:pPr>
              <a:t>38</a:t>
            </a:fld>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9810">
                                            <p:txEl>
                                              <p:pRg st="1" end="1"/>
                                            </p:txEl>
                                          </p:spTgt>
                                        </p:tgtEl>
                                        <p:attrNameLst>
                                          <p:attrName>style.visibility</p:attrName>
                                        </p:attrNameLst>
                                      </p:cBhvr>
                                      <p:to>
                                        <p:strVal val="visible"/>
                                      </p:to>
                                    </p:set>
                                    <p:anim calcmode="lin" valueType="num">
                                      <p:cBhvr additive="base">
                                        <p:cTn id="7" dur="500" fill="hold"/>
                                        <p:tgtEl>
                                          <p:spTgt spid="11981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98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9810">
                                            <p:txEl>
                                              <p:pRg st="2" end="2"/>
                                            </p:txEl>
                                          </p:spTgt>
                                        </p:tgtEl>
                                        <p:attrNameLst>
                                          <p:attrName>style.visibility</p:attrName>
                                        </p:attrNameLst>
                                      </p:cBhvr>
                                      <p:to>
                                        <p:strVal val="visible"/>
                                      </p:to>
                                    </p:set>
                                    <p:anim calcmode="lin" valueType="num">
                                      <p:cBhvr additive="base">
                                        <p:cTn id="13" dur="500" fill="hold"/>
                                        <p:tgtEl>
                                          <p:spTgt spid="11981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98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9810">
                                            <p:txEl>
                                              <p:pRg st="4" end="4"/>
                                            </p:txEl>
                                          </p:spTgt>
                                        </p:tgtEl>
                                        <p:attrNameLst>
                                          <p:attrName>style.visibility</p:attrName>
                                        </p:attrNameLst>
                                      </p:cBhvr>
                                      <p:to>
                                        <p:strVal val="visible"/>
                                      </p:to>
                                    </p:set>
                                    <p:anim calcmode="lin" valueType="num">
                                      <p:cBhvr additive="base">
                                        <p:cTn id="19" dur="500" fill="hold"/>
                                        <p:tgtEl>
                                          <p:spTgt spid="119810">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98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9810">
                                            <p:txEl>
                                              <p:pRg st="5" end="5"/>
                                            </p:txEl>
                                          </p:spTgt>
                                        </p:tgtEl>
                                        <p:attrNameLst>
                                          <p:attrName>style.visibility</p:attrName>
                                        </p:attrNameLst>
                                      </p:cBhvr>
                                      <p:to>
                                        <p:strVal val="visible"/>
                                      </p:to>
                                    </p:set>
                                    <p:anim calcmode="lin" valueType="num">
                                      <p:cBhvr additive="base">
                                        <p:cTn id="25" dur="500" fill="hold"/>
                                        <p:tgtEl>
                                          <p:spTgt spid="119810">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981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9810">
                                            <p:txEl>
                                              <p:pRg st="6" end="6"/>
                                            </p:txEl>
                                          </p:spTgt>
                                        </p:tgtEl>
                                        <p:attrNameLst>
                                          <p:attrName>style.visibility</p:attrName>
                                        </p:attrNameLst>
                                      </p:cBhvr>
                                      <p:to>
                                        <p:strVal val="visible"/>
                                      </p:to>
                                    </p:set>
                                    <p:anim calcmode="lin" valueType="num">
                                      <p:cBhvr additive="base">
                                        <p:cTn id="31" dur="500" fill="hold"/>
                                        <p:tgtEl>
                                          <p:spTgt spid="119810">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981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idx="4294967295"/>
          </p:nvPr>
        </p:nvSpPr>
        <p:spPr>
          <a:xfrm>
            <a:off x="0" y="76200"/>
            <a:ext cx="9144000" cy="1371600"/>
          </a:xfrm>
        </p:spPr>
        <p:txBody>
          <a:bodyPr/>
          <a:lstStyle/>
          <a:p>
            <a:r>
              <a:rPr lang="en-US" smtClean="0">
                <a:solidFill>
                  <a:schemeClr val="tx1"/>
                </a:solidFill>
              </a:rPr>
              <a:t>Targeting, de-escalating and discontinuing antibiotics</a:t>
            </a:r>
            <a:r>
              <a:rPr lang="en-US" smtClean="0"/>
              <a:t> </a:t>
            </a:r>
          </a:p>
        </p:txBody>
      </p:sp>
      <p:sp>
        <p:nvSpPr>
          <p:cNvPr id="121858" name="Rectangle 3"/>
          <p:cNvSpPr>
            <a:spLocks noGrp="1" noChangeArrowheads="1"/>
          </p:cNvSpPr>
          <p:nvPr>
            <p:ph type="body" idx="4294967295"/>
          </p:nvPr>
        </p:nvSpPr>
        <p:spPr>
          <a:xfrm>
            <a:off x="838200" y="1600200"/>
            <a:ext cx="7772400" cy="4267200"/>
          </a:xfrm>
        </p:spPr>
        <p:txBody>
          <a:bodyPr/>
          <a:lstStyle/>
          <a:p>
            <a:pPr marL="231775" indent="-231775"/>
            <a:r>
              <a:rPr lang="en-US" dirty="0" smtClean="0"/>
              <a:t>The empiric regimen is very often NOT the regimen that should be continued for the full treatment course</a:t>
            </a:r>
            <a:br>
              <a:rPr lang="en-US" dirty="0" smtClean="0"/>
            </a:br>
            <a:endParaRPr lang="en-US" dirty="0" smtClean="0"/>
          </a:p>
          <a:p>
            <a:pPr marL="231775" indent="-231775"/>
            <a:r>
              <a:rPr lang="en-US" smtClean="0"/>
              <a:t>GET CULTURES and use the data to target therapy using the most narrow spectrum agent possible</a:t>
            </a:r>
            <a:r>
              <a:rPr lang="en-US" smtClean="0">
                <a:solidFill>
                  <a:schemeClr val="bg2"/>
                </a:solidFill>
              </a:rPr>
              <a:t/>
            </a:r>
            <a:br>
              <a:rPr lang="en-US" smtClean="0">
                <a:solidFill>
                  <a:schemeClr val="bg2"/>
                </a:solidFill>
              </a:rPr>
            </a:br>
            <a:endParaRPr lang="en-US" smtClean="0">
              <a:solidFill>
                <a:schemeClr val="bg2"/>
              </a:solidFill>
            </a:endParaRPr>
          </a:p>
          <a:p>
            <a:pPr marL="231775" indent="-231775"/>
            <a:r>
              <a:rPr lang="en-US" dirty="0" smtClean="0">
                <a:solidFill>
                  <a:srgbClr val="FF3300"/>
                </a:solidFill>
              </a:rPr>
              <a:t>Take an “Antibiotic Time Out” – reassess after 48-72 hours</a:t>
            </a:r>
          </a:p>
        </p:txBody>
      </p:sp>
      <p:sp>
        <p:nvSpPr>
          <p:cNvPr id="8" name="Slide Number Placeholder 8"/>
          <p:cNvSpPr txBox="1">
            <a:spLocks/>
          </p:cNvSpPr>
          <p:nvPr/>
        </p:nvSpPr>
        <p:spPr>
          <a:xfrm>
            <a:off x="0" y="6477000"/>
            <a:ext cx="609600" cy="381000"/>
          </a:xfrm>
          <a:prstGeom prst="rect">
            <a:avLst/>
          </a:prstGeom>
        </p:spPr>
        <p:txBody>
          <a:bodyPr/>
          <a:lstStyle/>
          <a:p>
            <a:pPr>
              <a:defRPr/>
            </a:pPr>
            <a:fld id="{84C68EE7-89AC-4823-9A7F-6BF3EDFF6BAC}" type="slidenum">
              <a:rPr lang="en-US" sz="140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pPr>
                <a:defRPr/>
              </a:pPr>
              <a:t>39</a:t>
            </a:fld>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39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1858">
                                            <p:txEl>
                                              <p:pRg st="2" end="2"/>
                                            </p:txEl>
                                          </p:spTgt>
                                        </p:tgtEl>
                                      </p:cBhvr>
                                    </p:animEffect>
                                    <p:animScale>
                                      <p:cBhvr>
                                        <p:cTn id="7" dur="250" autoRev="1" fill="hold"/>
                                        <p:tgtEl>
                                          <p:spTgt spid="121858">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idx="4294967295"/>
          </p:nvPr>
        </p:nvSpPr>
        <p:spPr/>
        <p:txBody>
          <a:bodyPr/>
          <a:lstStyle/>
          <a:p>
            <a:r>
              <a:rPr lang="en-US" smtClean="0"/>
              <a:t>Culture Data</a:t>
            </a:r>
          </a:p>
        </p:txBody>
      </p:sp>
      <p:sp>
        <p:nvSpPr>
          <p:cNvPr id="125954" name="Content Placeholder 2"/>
          <p:cNvSpPr>
            <a:spLocks noGrp="1"/>
          </p:cNvSpPr>
          <p:nvPr>
            <p:ph idx="4294967295"/>
          </p:nvPr>
        </p:nvSpPr>
        <p:spPr>
          <a:xfrm>
            <a:off x="533400" y="1371600"/>
            <a:ext cx="8229600" cy="4525963"/>
          </a:xfrm>
        </p:spPr>
        <p:txBody>
          <a:bodyPr/>
          <a:lstStyle/>
          <a:p>
            <a:pPr marL="0" indent="0">
              <a:lnSpc>
                <a:spcPct val="80000"/>
              </a:lnSpc>
              <a:buFontTx/>
              <a:buNone/>
            </a:pPr>
            <a:r>
              <a:rPr lang="en-US" sz="1100" b="1" smtClean="0"/>
              <a:t>Collect date:  </a:t>
            </a:r>
            <a:r>
              <a:rPr lang="en-US" sz="1100" smtClean="0"/>
              <a:t>	04/15/12 08:35    </a:t>
            </a:r>
          </a:p>
          <a:p>
            <a:pPr marL="0" indent="0">
              <a:lnSpc>
                <a:spcPct val="80000"/>
              </a:lnSpc>
              <a:buFontTx/>
              <a:buNone/>
            </a:pPr>
            <a:r>
              <a:rPr lang="en-US" sz="1100" b="1" smtClean="0"/>
              <a:t>Result Date:  </a:t>
            </a:r>
            <a:r>
              <a:rPr lang="en-US" sz="1100" smtClean="0"/>
              <a:t>	04/17/12 09:33    </a:t>
            </a:r>
          </a:p>
          <a:p>
            <a:pPr marL="0" indent="0">
              <a:lnSpc>
                <a:spcPct val="80000"/>
              </a:lnSpc>
              <a:buFontTx/>
              <a:buNone/>
            </a:pPr>
            <a:endParaRPr lang="en-US" sz="1100" smtClean="0"/>
          </a:p>
          <a:p>
            <a:pPr marL="0" indent="0">
              <a:lnSpc>
                <a:spcPct val="80000"/>
              </a:lnSpc>
              <a:buFontTx/>
              <a:buNone/>
            </a:pPr>
            <a:r>
              <a:rPr lang="en-US" sz="1100" smtClean="0"/>
              <a:t>SPECIMEN DESCRIPTION : URINE CLEAN CATCH/MIDSTREAM</a:t>
            </a:r>
          </a:p>
          <a:p>
            <a:pPr marL="0" indent="0">
              <a:lnSpc>
                <a:spcPct val="80000"/>
              </a:lnSpc>
              <a:buFontTx/>
              <a:buNone/>
            </a:pPr>
            <a:endParaRPr lang="en-US" sz="1100" smtClean="0"/>
          </a:p>
          <a:p>
            <a:pPr marL="0" indent="0">
              <a:lnSpc>
                <a:spcPct val="80000"/>
              </a:lnSpc>
              <a:buFontTx/>
              <a:buNone/>
            </a:pPr>
            <a:r>
              <a:rPr lang="it-IT" sz="1100" smtClean="0"/>
              <a:t>CULTURE : &gt;100,000 COL/ML  ESCHERICHIA COLI</a:t>
            </a:r>
          </a:p>
          <a:p>
            <a:pPr marL="0" indent="0">
              <a:lnSpc>
                <a:spcPct val="80000"/>
              </a:lnSpc>
              <a:buFontTx/>
              <a:buNone/>
            </a:pPr>
            <a:endParaRPr lang="en-US" sz="1100" smtClean="0"/>
          </a:p>
          <a:p>
            <a:pPr marL="0" indent="0">
              <a:lnSpc>
                <a:spcPct val="80000"/>
              </a:lnSpc>
              <a:buFontTx/>
              <a:buNone/>
            </a:pPr>
            <a:endParaRPr lang="en-US" sz="1100" smtClean="0"/>
          </a:p>
          <a:p>
            <a:pPr marL="0" indent="0">
              <a:lnSpc>
                <a:spcPct val="80000"/>
              </a:lnSpc>
              <a:buFontTx/>
              <a:buNone/>
            </a:pPr>
            <a:r>
              <a:rPr lang="it-IT" sz="1100" smtClean="0"/>
              <a:t>ORGANISM          	   &gt;100,000 COL/ML  ESCHERICHIA COLI</a:t>
            </a:r>
          </a:p>
          <a:p>
            <a:pPr marL="0" indent="0">
              <a:lnSpc>
                <a:spcPct val="80000"/>
              </a:lnSpc>
              <a:buFontTx/>
              <a:buNone/>
            </a:pPr>
            <a:endParaRPr lang="it-IT" sz="1100" smtClean="0"/>
          </a:p>
          <a:p>
            <a:pPr marL="0" indent="0">
              <a:lnSpc>
                <a:spcPct val="80000"/>
              </a:lnSpc>
              <a:buFontTx/>
              <a:buNone/>
            </a:pPr>
            <a:endParaRPr lang="it-IT" sz="1100" smtClean="0"/>
          </a:p>
          <a:p>
            <a:pPr marL="0" indent="0">
              <a:lnSpc>
                <a:spcPct val="80000"/>
              </a:lnSpc>
              <a:buFontTx/>
              <a:buNone/>
            </a:pPr>
            <a:r>
              <a:rPr lang="en-US" sz="1100" smtClean="0"/>
              <a:t>AMPICILLIN           		RESISTANT</a:t>
            </a:r>
          </a:p>
          <a:p>
            <a:pPr marL="0" indent="0">
              <a:lnSpc>
                <a:spcPct val="80000"/>
              </a:lnSpc>
              <a:buFontTx/>
              <a:buNone/>
            </a:pPr>
            <a:r>
              <a:rPr lang="en-US" sz="1100" smtClean="0"/>
              <a:t>AMPICILLIN/SULBACTAM 		INTERMEDIATE</a:t>
            </a:r>
          </a:p>
          <a:p>
            <a:pPr marL="0" indent="0">
              <a:lnSpc>
                <a:spcPct val="80000"/>
              </a:lnSpc>
              <a:buFontTx/>
              <a:buNone/>
            </a:pPr>
            <a:r>
              <a:rPr lang="en-US" sz="1100" smtClean="0"/>
              <a:t>AMOXICILLIN/CLAVULAN 		SUSCEPTIBLE</a:t>
            </a:r>
          </a:p>
          <a:p>
            <a:pPr marL="0" indent="0">
              <a:lnSpc>
                <a:spcPct val="80000"/>
              </a:lnSpc>
              <a:buFontTx/>
              <a:buNone/>
            </a:pPr>
            <a:r>
              <a:rPr lang="en-US" sz="1100" smtClean="0"/>
              <a:t>CEFAZOLIN            		SUSCEPTIBLE</a:t>
            </a:r>
          </a:p>
          <a:p>
            <a:pPr marL="0" indent="0">
              <a:lnSpc>
                <a:spcPct val="80000"/>
              </a:lnSpc>
              <a:buFontTx/>
              <a:buNone/>
            </a:pPr>
            <a:r>
              <a:rPr lang="en-US" sz="1100" smtClean="0"/>
              <a:t>CEFEPIME             		SUSCEPTIBLE</a:t>
            </a:r>
          </a:p>
          <a:p>
            <a:pPr marL="0" indent="0">
              <a:lnSpc>
                <a:spcPct val="80000"/>
              </a:lnSpc>
              <a:buFontTx/>
              <a:buNone/>
            </a:pPr>
            <a:r>
              <a:rPr lang="en-US" sz="1100" smtClean="0"/>
              <a:t>CEFTRIAXONE          		SUSCEPTIBLE</a:t>
            </a:r>
          </a:p>
          <a:p>
            <a:pPr marL="0" indent="0">
              <a:lnSpc>
                <a:spcPct val="80000"/>
              </a:lnSpc>
              <a:buFontTx/>
              <a:buNone/>
            </a:pPr>
            <a:r>
              <a:rPr lang="en-US" sz="1100" smtClean="0"/>
              <a:t>CIPROFLOXACIN        		SUSCEPTIBLE</a:t>
            </a:r>
          </a:p>
          <a:p>
            <a:pPr marL="0" indent="0">
              <a:lnSpc>
                <a:spcPct val="80000"/>
              </a:lnSpc>
              <a:buFontTx/>
              <a:buNone/>
            </a:pPr>
            <a:r>
              <a:rPr lang="en-US" sz="1100" smtClean="0"/>
              <a:t>ERTAPENEM            		SUSCEPTIBLE</a:t>
            </a:r>
          </a:p>
          <a:p>
            <a:pPr marL="0" indent="0">
              <a:lnSpc>
                <a:spcPct val="80000"/>
              </a:lnSpc>
              <a:buFontTx/>
              <a:buNone/>
            </a:pPr>
            <a:r>
              <a:rPr lang="en-US" sz="1100" smtClean="0"/>
              <a:t>GENTAMICIN           		SUSCEPTIBLE</a:t>
            </a:r>
          </a:p>
          <a:p>
            <a:pPr marL="0" indent="0">
              <a:lnSpc>
                <a:spcPct val="80000"/>
              </a:lnSpc>
              <a:buFontTx/>
              <a:buNone/>
            </a:pPr>
            <a:r>
              <a:rPr lang="en-US" sz="1100" smtClean="0"/>
              <a:t>LEVOFLOXACIN         		SUSCEPTIBLE</a:t>
            </a:r>
          </a:p>
          <a:p>
            <a:pPr marL="0" indent="0">
              <a:lnSpc>
                <a:spcPct val="80000"/>
              </a:lnSpc>
              <a:buFontTx/>
              <a:buNone/>
            </a:pPr>
            <a:r>
              <a:rPr lang="en-US" sz="1100" smtClean="0"/>
              <a:t>MEROPENEM            		SUSCEPTIBLE</a:t>
            </a:r>
          </a:p>
          <a:p>
            <a:pPr marL="0" indent="0">
              <a:lnSpc>
                <a:spcPct val="80000"/>
              </a:lnSpc>
              <a:buFontTx/>
              <a:buNone/>
            </a:pPr>
            <a:r>
              <a:rPr lang="en-US" sz="1100" smtClean="0"/>
              <a:t>NITROFURANTOIN       		SUSCEPTIBLE</a:t>
            </a:r>
          </a:p>
          <a:p>
            <a:pPr marL="0" indent="0">
              <a:lnSpc>
                <a:spcPct val="80000"/>
              </a:lnSpc>
              <a:buFontTx/>
              <a:buNone/>
            </a:pPr>
            <a:r>
              <a:rPr lang="en-US" sz="1100" smtClean="0"/>
              <a:t>PIPERACILLIN/TAZOBAC 		SUSCEPTIBLE</a:t>
            </a:r>
          </a:p>
          <a:p>
            <a:pPr marL="0" indent="0">
              <a:lnSpc>
                <a:spcPct val="80000"/>
              </a:lnSpc>
              <a:buFontTx/>
              <a:buNone/>
            </a:pPr>
            <a:r>
              <a:rPr lang="en-US" sz="1100" smtClean="0"/>
              <a:t>TRIMETH/SULFAMETHOX  		SUSCEPTIBLE</a:t>
            </a:r>
          </a:p>
          <a:p>
            <a:pPr marL="0" indent="0">
              <a:lnSpc>
                <a:spcPct val="80000"/>
              </a:lnSpc>
              <a:buFontTx/>
              <a:buNone/>
            </a:pPr>
            <a:r>
              <a:rPr lang="en-US" sz="1100" smtClean="0"/>
              <a:t>TETRACYCLINE         		SUSCEPTIBLE </a:t>
            </a:r>
          </a:p>
          <a:p>
            <a:pPr marL="0" indent="0">
              <a:lnSpc>
                <a:spcPct val="80000"/>
              </a:lnSpc>
              <a:buFontTx/>
              <a:buNone/>
            </a:pPr>
            <a:endParaRPr lang="en-US" sz="1100" smtClean="0"/>
          </a:p>
          <a:p>
            <a:pPr marL="0" indent="0">
              <a:lnSpc>
                <a:spcPct val="80000"/>
              </a:lnSpc>
            </a:pPr>
            <a:endParaRPr lang="en-US" sz="800" smtClean="0"/>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idx="4294967295"/>
          </p:nvPr>
        </p:nvSpPr>
        <p:spPr/>
        <p:txBody>
          <a:bodyPr/>
          <a:lstStyle/>
          <a:p>
            <a:r>
              <a:rPr lang="en-US" sz="4000" smtClean="0"/>
              <a:t>Choosing the perfect antibiotic…</a:t>
            </a:r>
          </a:p>
        </p:txBody>
      </p:sp>
      <p:sp>
        <p:nvSpPr>
          <p:cNvPr id="125954" name="Content Placeholder 2"/>
          <p:cNvSpPr>
            <a:spLocks noGrp="1"/>
          </p:cNvSpPr>
          <p:nvPr>
            <p:ph idx="4294967295"/>
          </p:nvPr>
        </p:nvSpPr>
        <p:spPr>
          <a:xfrm>
            <a:off x="457200" y="1600200"/>
            <a:ext cx="8229600" cy="4953000"/>
          </a:xfrm>
        </p:spPr>
        <p:txBody>
          <a:bodyPr/>
          <a:lstStyle/>
          <a:p>
            <a:r>
              <a:rPr lang="en-US" sz="2700" smtClean="0"/>
              <a:t>Empiric:</a:t>
            </a:r>
          </a:p>
          <a:p>
            <a:pPr lvl="1"/>
            <a:r>
              <a:rPr lang="en-US" sz="2300" smtClean="0"/>
              <a:t>Needs to get to the site of infection</a:t>
            </a:r>
            <a:endParaRPr lang="en-US" sz="2400" smtClean="0"/>
          </a:p>
          <a:p>
            <a:pPr lvl="1"/>
            <a:r>
              <a:rPr lang="en-US" sz="2300" smtClean="0"/>
              <a:t>Patient’s microbiology and antibiotic history</a:t>
            </a:r>
          </a:p>
          <a:p>
            <a:pPr lvl="1"/>
            <a:r>
              <a:rPr lang="en-US" sz="2300" smtClean="0"/>
              <a:t>Minimize adverse effects</a:t>
            </a:r>
          </a:p>
          <a:p>
            <a:pPr lvl="2"/>
            <a:r>
              <a:rPr lang="en-US" sz="2200" smtClean="0"/>
              <a:t>Other medical problems (renal insufficiency, </a:t>
            </a:r>
            <a:r>
              <a:rPr lang="en-US" sz="2200" i="1" smtClean="0"/>
              <a:t>C.diff</a:t>
            </a:r>
            <a:r>
              <a:rPr lang="en-US" sz="2200" smtClean="0"/>
              <a:t>, etc)</a:t>
            </a:r>
            <a:endParaRPr lang="en-US" sz="2000" smtClean="0"/>
          </a:p>
          <a:p>
            <a:pPr lvl="1"/>
            <a:r>
              <a:rPr lang="en-US" sz="2300" smtClean="0"/>
              <a:t>Avoid drug interactions</a:t>
            </a:r>
          </a:p>
          <a:p>
            <a:pPr lvl="1"/>
            <a:r>
              <a:rPr lang="en-US" sz="2300" smtClean="0"/>
              <a:t>Allergy</a:t>
            </a:r>
          </a:p>
          <a:p>
            <a:pPr lvl="1"/>
            <a:r>
              <a:rPr lang="en-US" sz="2300" smtClean="0"/>
              <a:t>Threshold for failure</a:t>
            </a:r>
          </a:p>
          <a:p>
            <a:pPr lvl="1"/>
            <a:r>
              <a:rPr lang="en-US" sz="2300" smtClean="0"/>
              <a:t>Antibiogram</a:t>
            </a:r>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5954">
                                            <p:txEl>
                                              <p:pRg st="1" end="1"/>
                                            </p:txEl>
                                          </p:spTgt>
                                        </p:tgtEl>
                                        <p:attrNameLst>
                                          <p:attrName>style.visibility</p:attrName>
                                        </p:attrNameLst>
                                      </p:cBhvr>
                                      <p:to>
                                        <p:strVal val="visible"/>
                                      </p:to>
                                    </p:set>
                                    <p:anim calcmode="lin" valueType="num">
                                      <p:cBhvr additive="base">
                                        <p:cTn id="7" dur="500" fill="hold"/>
                                        <p:tgtEl>
                                          <p:spTgt spid="12595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595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5954">
                                            <p:txEl>
                                              <p:pRg st="2" end="2"/>
                                            </p:txEl>
                                          </p:spTgt>
                                        </p:tgtEl>
                                        <p:attrNameLst>
                                          <p:attrName>style.visibility</p:attrName>
                                        </p:attrNameLst>
                                      </p:cBhvr>
                                      <p:to>
                                        <p:strVal val="visible"/>
                                      </p:to>
                                    </p:set>
                                    <p:anim calcmode="lin" valueType="num">
                                      <p:cBhvr additive="base">
                                        <p:cTn id="13" dur="500" fill="hold"/>
                                        <p:tgtEl>
                                          <p:spTgt spid="12595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595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5954">
                                            <p:txEl>
                                              <p:pRg st="3" end="3"/>
                                            </p:txEl>
                                          </p:spTgt>
                                        </p:tgtEl>
                                        <p:attrNameLst>
                                          <p:attrName>style.visibility</p:attrName>
                                        </p:attrNameLst>
                                      </p:cBhvr>
                                      <p:to>
                                        <p:strVal val="visible"/>
                                      </p:to>
                                    </p:set>
                                    <p:anim calcmode="lin" valueType="num">
                                      <p:cBhvr additive="base">
                                        <p:cTn id="19" dur="500" fill="hold"/>
                                        <p:tgtEl>
                                          <p:spTgt spid="12595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595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5954">
                                            <p:txEl>
                                              <p:pRg st="4" end="4"/>
                                            </p:txEl>
                                          </p:spTgt>
                                        </p:tgtEl>
                                        <p:attrNameLst>
                                          <p:attrName>style.visibility</p:attrName>
                                        </p:attrNameLst>
                                      </p:cBhvr>
                                      <p:to>
                                        <p:strVal val="visible"/>
                                      </p:to>
                                    </p:set>
                                    <p:anim calcmode="lin" valueType="num">
                                      <p:cBhvr additive="base">
                                        <p:cTn id="25" dur="500" fill="hold"/>
                                        <p:tgtEl>
                                          <p:spTgt spid="12595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595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25954">
                                            <p:txEl>
                                              <p:pRg st="5" end="5"/>
                                            </p:txEl>
                                          </p:spTgt>
                                        </p:tgtEl>
                                        <p:attrNameLst>
                                          <p:attrName>style.visibility</p:attrName>
                                        </p:attrNameLst>
                                      </p:cBhvr>
                                      <p:to>
                                        <p:strVal val="visible"/>
                                      </p:to>
                                    </p:set>
                                    <p:anim calcmode="lin" valueType="num">
                                      <p:cBhvr additive="base">
                                        <p:cTn id="31" dur="500" fill="hold"/>
                                        <p:tgtEl>
                                          <p:spTgt spid="12595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595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25954">
                                            <p:txEl>
                                              <p:pRg st="6" end="6"/>
                                            </p:txEl>
                                          </p:spTgt>
                                        </p:tgtEl>
                                        <p:attrNameLst>
                                          <p:attrName>style.visibility</p:attrName>
                                        </p:attrNameLst>
                                      </p:cBhvr>
                                      <p:to>
                                        <p:strVal val="visible"/>
                                      </p:to>
                                    </p:set>
                                    <p:anim calcmode="lin" valueType="num">
                                      <p:cBhvr additive="base">
                                        <p:cTn id="37" dur="500" fill="hold"/>
                                        <p:tgtEl>
                                          <p:spTgt spid="125954">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595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25954">
                                            <p:txEl>
                                              <p:pRg st="7" end="7"/>
                                            </p:txEl>
                                          </p:spTgt>
                                        </p:tgtEl>
                                        <p:attrNameLst>
                                          <p:attrName>style.visibility</p:attrName>
                                        </p:attrNameLst>
                                      </p:cBhvr>
                                      <p:to>
                                        <p:strVal val="visible"/>
                                      </p:to>
                                    </p:set>
                                    <p:anim calcmode="lin" valueType="num">
                                      <p:cBhvr additive="base">
                                        <p:cTn id="43" dur="500" fill="hold"/>
                                        <p:tgtEl>
                                          <p:spTgt spid="125954">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595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25954">
                                            <p:txEl>
                                              <p:pRg st="8" end="8"/>
                                            </p:txEl>
                                          </p:spTgt>
                                        </p:tgtEl>
                                        <p:attrNameLst>
                                          <p:attrName>style.visibility</p:attrName>
                                        </p:attrNameLst>
                                      </p:cBhvr>
                                      <p:to>
                                        <p:strVal val="visible"/>
                                      </p:to>
                                    </p:set>
                                    <p:anim calcmode="lin" valueType="num">
                                      <p:cBhvr additive="base">
                                        <p:cTn id="49" dur="500" fill="hold"/>
                                        <p:tgtEl>
                                          <p:spTgt spid="125954">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2595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idx="4294967295"/>
          </p:nvPr>
        </p:nvSpPr>
        <p:spPr/>
        <p:txBody>
          <a:bodyPr/>
          <a:lstStyle/>
          <a:p>
            <a:r>
              <a:rPr lang="en-US" sz="4000" smtClean="0"/>
              <a:t>Choosing the perfect antibiotic…</a:t>
            </a:r>
          </a:p>
        </p:txBody>
      </p:sp>
      <p:sp>
        <p:nvSpPr>
          <p:cNvPr id="126978" name="Rectangle 3"/>
          <p:cNvSpPr>
            <a:spLocks noGrp="1" noChangeArrowheads="1"/>
          </p:cNvSpPr>
          <p:nvPr>
            <p:ph type="body" idx="4294967295"/>
          </p:nvPr>
        </p:nvSpPr>
        <p:spPr/>
        <p:txBody>
          <a:bodyPr/>
          <a:lstStyle/>
          <a:p>
            <a:r>
              <a:rPr lang="en-US" sz="2700" smtClean="0"/>
              <a:t>Targeted</a:t>
            </a:r>
          </a:p>
          <a:p>
            <a:pPr lvl="1"/>
            <a:r>
              <a:rPr lang="en-US" sz="2300" smtClean="0"/>
              <a:t>Treat specific organism</a:t>
            </a:r>
          </a:p>
          <a:p>
            <a:pPr lvl="1"/>
            <a:r>
              <a:rPr lang="en-US" sz="2300" smtClean="0"/>
              <a:t>Narrowest spectrum possible</a:t>
            </a:r>
          </a:p>
          <a:p>
            <a:pPr lvl="1"/>
            <a:r>
              <a:rPr lang="en-US" sz="2300" smtClean="0"/>
              <a:t>Compliance</a:t>
            </a:r>
          </a:p>
          <a:p>
            <a:pPr lvl="1"/>
            <a:r>
              <a:rPr lang="en-US" sz="2300" smtClean="0"/>
              <a:t>Cost</a:t>
            </a:r>
          </a:p>
          <a:p>
            <a:pPr lvl="1"/>
            <a:r>
              <a:rPr lang="en-US" sz="2300" smtClean="0"/>
              <a:t>Oral option?</a:t>
            </a:r>
          </a:p>
          <a:p>
            <a:endParaRPr lang="en-US" smtClean="0"/>
          </a:p>
        </p:txBody>
      </p:sp>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6978">
                                            <p:txEl>
                                              <p:pRg st="1" end="1"/>
                                            </p:txEl>
                                          </p:spTgt>
                                        </p:tgtEl>
                                        <p:attrNameLst>
                                          <p:attrName>style.visibility</p:attrName>
                                        </p:attrNameLst>
                                      </p:cBhvr>
                                      <p:to>
                                        <p:strVal val="visible"/>
                                      </p:to>
                                    </p:set>
                                    <p:anim calcmode="lin" valueType="num">
                                      <p:cBhvr additive="base">
                                        <p:cTn id="7" dur="500" fill="hold"/>
                                        <p:tgtEl>
                                          <p:spTgt spid="12697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69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6978">
                                            <p:txEl>
                                              <p:pRg st="2" end="2"/>
                                            </p:txEl>
                                          </p:spTgt>
                                        </p:tgtEl>
                                        <p:attrNameLst>
                                          <p:attrName>style.visibility</p:attrName>
                                        </p:attrNameLst>
                                      </p:cBhvr>
                                      <p:to>
                                        <p:strVal val="visible"/>
                                      </p:to>
                                    </p:set>
                                    <p:anim calcmode="lin" valueType="num">
                                      <p:cBhvr additive="base">
                                        <p:cTn id="13" dur="500" fill="hold"/>
                                        <p:tgtEl>
                                          <p:spTgt spid="12697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697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6978">
                                            <p:txEl>
                                              <p:pRg st="3" end="3"/>
                                            </p:txEl>
                                          </p:spTgt>
                                        </p:tgtEl>
                                        <p:attrNameLst>
                                          <p:attrName>style.visibility</p:attrName>
                                        </p:attrNameLst>
                                      </p:cBhvr>
                                      <p:to>
                                        <p:strVal val="visible"/>
                                      </p:to>
                                    </p:set>
                                    <p:anim calcmode="lin" valueType="num">
                                      <p:cBhvr additive="base">
                                        <p:cTn id="19" dur="500" fill="hold"/>
                                        <p:tgtEl>
                                          <p:spTgt spid="126978">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697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6978">
                                            <p:txEl>
                                              <p:pRg st="4" end="4"/>
                                            </p:txEl>
                                          </p:spTgt>
                                        </p:tgtEl>
                                        <p:attrNameLst>
                                          <p:attrName>style.visibility</p:attrName>
                                        </p:attrNameLst>
                                      </p:cBhvr>
                                      <p:to>
                                        <p:strVal val="visible"/>
                                      </p:to>
                                    </p:set>
                                    <p:anim calcmode="lin" valueType="num">
                                      <p:cBhvr additive="base">
                                        <p:cTn id="25" dur="500" fill="hold"/>
                                        <p:tgtEl>
                                          <p:spTgt spid="12697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697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26978">
                                            <p:txEl>
                                              <p:pRg st="5" end="5"/>
                                            </p:txEl>
                                          </p:spTgt>
                                        </p:tgtEl>
                                        <p:attrNameLst>
                                          <p:attrName>style.visibility</p:attrName>
                                        </p:attrNameLst>
                                      </p:cBhvr>
                                      <p:to>
                                        <p:strVal val="visible"/>
                                      </p:to>
                                    </p:set>
                                    <p:anim calcmode="lin" valueType="num">
                                      <p:cBhvr additive="base">
                                        <p:cTn id="31" dur="500" fill="hold"/>
                                        <p:tgtEl>
                                          <p:spTgt spid="12697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697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idx="4294967295"/>
          </p:nvPr>
        </p:nvSpPr>
        <p:spPr/>
        <p:txBody>
          <a:bodyPr/>
          <a:lstStyle/>
          <a:p>
            <a:r>
              <a:rPr lang="en-US" smtClean="0"/>
              <a:t>Take Home Points</a:t>
            </a:r>
          </a:p>
        </p:txBody>
      </p:sp>
      <p:sp>
        <p:nvSpPr>
          <p:cNvPr id="146434" name="Rectangle 3"/>
          <p:cNvSpPr>
            <a:spLocks noGrp="1" noChangeArrowheads="1"/>
          </p:cNvSpPr>
          <p:nvPr>
            <p:ph type="body" idx="4294967295"/>
          </p:nvPr>
        </p:nvSpPr>
        <p:spPr/>
        <p:txBody>
          <a:bodyPr/>
          <a:lstStyle/>
          <a:p>
            <a:r>
              <a:rPr lang="en-US" smtClean="0"/>
              <a:t>Antibiotics are a shared resource… and becoming a scare resource</a:t>
            </a:r>
          </a:p>
          <a:p>
            <a:r>
              <a:rPr lang="en-US" smtClean="0"/>
              <a:t>Appropriate antibiotic use is a patient safety priority </a:t>
            </a:r>
          </a:p>
          <a:p>
            <a:r>
              <a:rPr lang="en-US" smtClean="0"/>
              <a:t>Know the difference between colonization and infection</a:t>
            </a:r>
          </a:p>
          <a:p>
            <a:r>
              <a:rPr lang="en-US" smtClean="0"/>
              <a:t>To combat resistance: Think globally, act locally</a:t>
            </a:r>
            <a:endParaRPr lang="en-US" sz="2800" smtClean="0"/>
          </a:p>
          <a:p>
            <a:endParaRPr lang="en-US" smtClean="0"/>
          </a:p>
          <a:p>
            <a:endParaRPr lang="en-US" smtClean="0"/>
          </a:p>
        </p:txBody>
      </p:sp>
      <p:pic>
        <p:nvPicPr>
          <p:cNvPr id="146435" name="Picture 5" descr="ANd9GcSD8SfADHaWOm5DUWj2i6cXsL67pkZgC1MhbxRnQ-kr0ECmoEYD7GsyZ2cN"/>
          <p:cNvPicPr>
            <a:picLocks noChangeAspect="1" noChangeArrowheads="1"/>
          </p:cNvPicPr>
          <p:nvPr/>
        </p:nvPicPr>
        <p:blipFill>
          <a:blip r:embed="rId2" cstate="print"/>
          <a:srcRect/>
          <a:stretch>
            <a:fillRect/>
          </a:stretch>
        </p:blipFill>
        <p:spPr bwMode="auto">
          <a:xfrm>
            <a:off x="3581400" y="5410200"/>
            <a:ext cx="1190625" cy="11906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F32B67AD-F694-41AE-94FC-FAD464A7E3EE}" type="slidenum">
              <a:rPr lang="en-US" smtClean="0"/>
              <a:pPr>
                <a:defRPr/>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3268</TotalTime>
  <Words>1483</Words>
  <Application>Microsoft Office PowerPoint</Application>
  <PresentationFormat>On-screen Show (4:3)</PresentationFormat>
  <Paragraphs>235</Paragraphs>
  <Slides>43</Slides>
  <Notes>11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43</vt:i4>
      </vt:variant>
    </vt:vector>
  </HeadingPairs>
  <TitlesOfParts>
    <vt:vector size="46" baseType="lpstr">
      <vt:lpstr>Default Design</vt:lpstr>
      <vt:lpstr>Photo Editor Photo</vt:lpstr>
      <vt:lpstr>Chart</vt:lpstr>
      <vt:lpstr> The Increasing Threat of Antibiotic Resistance</vt:lpstr>
      <vt:lpstr>Objectives</vt:lpstr>
      <vt:lpstr>Antibiotics in Long Term Care: why do we care?</vt:lpstr>
      <vt:lpstr>The importance of prudent use of antibiotics</vt:lpstr>
      <vt:lpstr>Bad Bugs No Drugs</vt:lpstr>
      <vt:lpstr>The drug development pipeline for antibacterials</vt:lpstr>
      <vt:lpstr>Antimicrobial Therapy </vt:lpstr>
      <vt:lpstr>What is Antimicrobial Stewardship?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burden of infection in long-term care</vt:lpstr>
      <vt:lpstr>PowerPoint Presentation</vt:lpstr>
      <vt:lpstr>Why focus on long term care?</vt:lpstr>
      <vt:lpstr>Why focus on long term care?</vt:lpstr>
      <vt:lpstr>Antibiotic misuse adversely impacts patients</vt:lpstr>
      <vt:lpstr>Association of vancomycin use with resistance</vt:lpstr>
      <vt:lpstr>Annual prevalence of imipenem resistance in P. aeruginosa vs. carbapenem use rate</vt:lpstr>
      <vt:lpstr>Case</vt:lpstr>
      <vt:lpstr>PowerPoint Presentation</vt:lpstr>
      <vt:lpstr>PowerPoint Presentation</vt:lpstr>
      <vt:lpstr>PowerPoint Presentation</vt:lpstr>
      <vt:lpstr>Colonized or Infected: What is the Difference?</vt:lpstr>
      <vt:lpstr>PowerPoint Presentation</vt:lpstr>
      <vt:lpstr>What could have been done differently?</vt:lpstr>
      <vt:lpstr>10 clinical situations in long term care in which antibiotics are often prescribed but rarely necessary</vt:lpstr>
      <vt:lpstr>Urinary tract conditions</vt:lpstr>
      <vt:lpstr> Respiratory tract conditions </vt:lpstr>
      <vt:lpstr> Skin wounds </vt:lpstr>
      <vt:lpstr>UTIs in Long Term Care Residents</vt:lpstr>
      <vt:lpstr>Microbiology in Nursing Homes</vt:lpstr>
      <vt:lpstr>Antimicrobial Susceptibilities from Nursing Home Residents in New Haven, CT</vt:lpstr>
      <vt:lpstr>Antibiogram</vt:lpstr>
      <vt:lpstr>Antimicrobial Prescribing</vt:lpstr>
      <vt:lpstr>Targeting, de-escalating and discontinuing antibiotics </vt:lpstr>
      <vt:lpstr>Culture Data</vt:lpstr>
      <vt:lpstr>Choosing the perfect antibiotic…</vt:lpstr>
      <vt:lpstr>Choosing the perfect antibiotic…</vt:lpstr>
      <vt:lpstr>Take Home Points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stewardship and beyond</dc:title>
  <dc:creator>Owner</dc:creator>
  <cp:lastModifiedBy>Administrator</cp:lastModifiedBy>
  <cp:revision>23</cp:revision>
  <cp:lastPrinted>2013-10-25T19:27:43Z</cp:lastPrinted>
  <dcterms:created xsi:type="dcterms:W3CDTF">2012-09-26T17:47:37Z</dcterms:created>
  <dcterms:modified xsi:type="dcterms:W3CDTF">2013-10-28T16:14:36Z</dcterms:modified>
</cp:coreProperties>
</file>